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23" r:id="rId2"/>
    <p:sldId id="265" r:id="rId3"/>
    <p:sldId id="261" r:id="rId4"/>
    <p:sldId id="266" r:id="rId5"/>
    <p:sldId id="263" r:id="rId6"/>
    <p:sldId id="313" r:id="rId7"/>
    <p:sldId id="258" r:id="rId8"/>
    <p:sldId id="268" r:id="rId9"/>
    <p:sldId id="260" r:id="rId10"/>
    <p:sldId id="259" r:id="rId11"/>
    <p:sldId id="311" r:id="rId12"/>
    <p:sldId id="264" r:id="rId13"/>
    <p:sldId id="306" r:id="rId14"/>
    <p:sldId id="300" r:id="rId15"/>
    <p:sldId id="312" r:id="rId16"/>
    <p:sldId id="308" r:id="rId17"/>
    <p:sldId id="318" r:id="rId18"/>
    <p:sldId id="299" r:id="rId19"/>
    <p:sldId id="319" r:id="rId20"/>
    <p:sldId id="320" r:id="rId21"/>
    <p:sldId id="305" r:id="rId22"/>
    <p:sldId id="272" r:id="rId23"/>
    <p:sldId id="275" r:id="rId24"/>
    <p:sldId id="276" r:id="rId25"/>
    <p:sldId id="277" r:id="rId26"/>
    <p:sldId id="278" r:id="rId27"/>
    <p:sldId id="279" r:id="rId28"/>
    <p:sldId id="282" r:id="rId29"/>
    <p:sldId id="283" r:id="rId30"/>
    <p:sldId id="284" r:id="rId31"/>
    <p:sldId id="270" r:id="rId32"/>
    <p:sldId id="290" r:id="rId33"/>
    <p:sldId id="291" r:id="rId34"/>
    <p:sldId id="289" r:id="rId35"/>
    <p:sldId id="292" r:id="rId36"/>
    <p:sldId id="297" r:id="rId37"/>
    <p:sldId id="294" r:id="rId38"/>
    <p:sldId id="295" r:id="rId39"/>
    <p:sldId id="296" r:id="rId40"/>
    <p:sldId id="314" r:id="rId41"/>
    <p:sldId id="315" r:id="rId42"/>
    <p:sldId id="31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os" initials="T" lastIdx="1" clrIdx="0">
    <p:extLst>
      <p:ext uri="{19B8F6BF-5375-455C-9EA6-DF929625EA0E}">
        <p15:presenceInfo xmlns:p15="http://schemas.microsoft.com/office/powerpoint/2012/main" userId="Tha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712" autoAdjust="0"/>
  </p:normalViewPr>
  <p:slideViewPr>
    <p:cSldViewPr snapToGrid="0">
      <p:cViewPr varScale="1">
        <p:scale>
          <a:sx n="114" d="100"/>
          <a:sy n="114" d="100"/>
        </p:scale>
        <p:origin x="106" y="1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A7BEF-7A33-4C00-A7E9-B02123CA08CD}" type="datetimeFigureOut">
              <a:rPr lang="en-US" smtClean="0"/>
              <a:t>28-Mar-23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57EB3-B7B9-4FB8-AC93-243186E742DC}" type="slidenum">
              <a:rPr lang="en-US" smtClean="0"/>
              <a:t>‹#›</a:t>
            </a:fld>
            <a:endParaRPr lang="en-US"/>
          </a:p>
        </p:txBody>
      </p:sp>
    </p:spTree>
    <p:extLst>
      <p:ext uri="{BB962C8B-B14F-4D97-AF65-F5344CB8AC3E}">
        <p14:creationId xmlns:p14="http://schemas.microsoft.com/office/powerpoint/2010/main" val="4226029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DE84-ED62-4549-B3F6-60E856BB55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7173A-1733-40F7-8023-14488DB3A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30F44D9-E644-468D-B91E-41385FF49289}"/>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6CDC7343-1748-4804-AE96-84A226979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2F0B9-E4E5-4EC8-9C1E-0FD0C05BDF0B}"/>
              </a:ext>
            </a:extLst>
          </p:cNvPr>
          <p:cNvSpPr>
            <a:spLocks noGrp="1"/>
          </p:cNvSpPr>
          <p:nvPr>
            <p:ph type="sldNum" sz="quarter" idx="12"/>
          </p:nvPr>
        </p:nvSpPr>
        <p:spPr/>
        <p:txBody>
          <a:bodyPr/>
          <a:lstStyle/>
          <a:p>
            <a:fld id="{77D6C262-F0E0-441D-B864-F6D509CCD06F}" type="slidenum">
              <a:rPr lang="en-US" smtClean="0"/>
              <a:t>‹#›</a:t>
            </a:fld>
            <a:endParaRPr lang="en-US" dirty="0"/>
          </a:p>
        </p:txBody>
      </p:sp>
    </p:spTree>
    <p:extLst>
      <p:ext uri="{BB962C8B-B14F-4D97-AF65-F5344CB8AC3E}">
        <p14:creationId xmlns:p14="http://schemas.microsoft.com/office/powerpoint/2010/main" val="111567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D96B-D8E5-4FA0-AC69-159DF769EB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DB7A40-9027-4630-B22E-22C5D07248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2DF93-2EFF-4283-A3E6-76FDF978CCF9}"/>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B070EA5D-BD72-434A-804A-E87D2D10B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2508-D875-4899-8DF4-65C86629ACA0}"/>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93251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E0418-96D4-4A0A-86FB-306E822E4E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4F7A68-6887-4491-8EAF-C6E39422D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A0EA-14A0-4E21-B165-C98A1A1B8863}"/>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2F2EC8AE-4F4B-462D-B5C2-E845AAA1C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C8FD5-BA4B-4411-B24C-F1B3DB17BF38}"/>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301893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CE3A-3335-42F2-B577-318179462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382974-50F0-4476-AC63-CEAD5C356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95D13-A7B1-4A4E-B5F0-C5309BF09DA1}"/>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23AE5EA5-DC3A-423B-AEB6-D3E369C97E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5A9A5E-EFA0-4530-AE83-289024E3E93E}"/>
              </a:ext>
            </a:extLst>
          </p:cNvPr>
          <p:cNvSpPr>
            <a:spLocks noGrp="1"/>
          </p:cNvSpPr>
          <p:nvPr>
            <p:ph type="sldNum" sz="quarter" idx="12"/>
          </p:nvPr>
        </p:nvSpPr>
        <p:spPr/>
        <p:txBody>
          <a:bodyPr/>
          <a:lstStyle/>
          <a:p>
            <a:fld id="{77D6C262-F0E0-441D-B864-F6D509CCD06F}" type="slidenum">
              <a:rPr lang="en-US" smtClean="0"/>
              <a:t>‹#›</a:t>
            </a:fld>
            <a:endParaRPr lang="en-US" dirty="0"/>
          </a:p>
        </p:txBody>
      </p:sp>
    </p:spTree>
    <p:extLst>
      <p:ext uri="{BB962C8B-B14F-4D97-AF65-F5344CB8AC3E}">
        <p14:creationId xmlns:p14="http://schemas.microsoft.com/office/powerpoint/2010/main" val="380103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5632-8A11-493B-A77C-B8047F7F2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2EC53-C4E9-4C85-BC5F-483674D108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74EE27-C63D-4D7F-AE9E-D4B39823FB3C}"/>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23BFBD5D-BA23-4A39-8942-DBBD42E41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7ED95-7BC4-4677-A4C7-6A6FB592A139}"/>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145855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44F-A512-43FD-8ABB-F73D3624F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1F69A-C2D7-49C3-B6AA-2BE4207FFC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A7797-590A-4066-881E-50E73501D9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EB2F-1C08-44E6-A2A5-6133C7F3983B}"/>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6" name="Footer Placeholder 5">
            <a:extLst>
              <a:ext uri="{FF2B5EF4-FFF2-40B4-BE49-F238E27FC236}">
                <a16:creationId xmlns:a16="http://schemas.microsoft.com/office/drawing/2014/main" id="{5FFA3978-5293-46F4-ABA6-5D31DF2749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76203-3B1C-4203-8C05-9EC9D395AE98}"/>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3472489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1F76-DB94-4FA1-9C56-983C8D194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3AEAEE-B015-4E76-BEDC-0144ABFF0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FD2D24-3CEA-487C-98FC-137ADEDDD4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FEF8B5-D87F-48EA-A4CD-365F0C40C7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EB98D4-3CD1-4D50-AAA0-3CCEB87537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FA0744-2B65-4631-937D-156F1956602E}"/>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8" name="Footer Placeholder 7">
            <a:extLst>
              <a:ext uri="{FF2B5EF4-FFF2-40B4-BE49-F238E27FC236}">
                <a16:creationId xmlns:a16="http://schemas.microsoft.com/office/drawing/2014/main" id="{233AB821-3CA9-4F86-868E-1C36697075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79408F-32E0-4A3C-B0EB-FE9E6B5850CA}"/>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226871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2196-51E8-43DC-8A40-E23E1AF70E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FA568-D68A-4A6C-BC19-5D0265DE72D2}"/>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4" name="Footer Placeholder 3">
            <a:extLst>
              <a:ext uri="{FF2B5EF4-FFF2-40B4-BE49-F238E27FC236}">
                <a16:creationId xmlns:a16="http://schemas.microsoft.com/office/drawing/2014/main" id="{3AFB0E43-BACD-4626-8E3A-C9D967F5E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84EE9D-D287-436A-A162-B19FEF17A9F5}"/>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206947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3371DB-74BA-4E02-9D8D-8FF52A2A1945}"/>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3" name="Footer Placeholder 2">
            <a:extLst>
              <a:ext uri="{FF2B5EF4-FFF2-40B4-BE49-F238E27FC236}">
                <a16:creationId xmlns:a16="http://schemas.microsoft.com/office/drawing/2014/main" id="{C5ACB05A-1597-4D44-AE10-4810ACF63C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963964-33B5-4802-8B2F-BD4A6BCD7B5F}"/>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211351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C99A-60CC-4CEB-BE84-071111266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8DA480-7183-4438-9F45-DB8F1A6AF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617F2D-4517-4C66-9CD7-6B54D813F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6CC70-4B33-4729-AA4B-92B3D600901E}"/>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6" name="Footer Placeholder 5">
            <a:extLst>
              <a:ext uri="{FF2B5EF4-FFF2-40B4-BE49-F238E27FC236}">
                <a16:creationId xmlns:a16="http://schemas.microsoft.com/office/drawing/2014/main" id="{0A8A5A57-3BDE-4492-A6C0-A25F41FB4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E1A728-671E-42EC-B898-824D816A2BC1}"/>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222404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46CC-B59F-4B23-914B-CBCE8F78F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AAC2A5-61A4-409F-93C3-05839E9131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B96040-E589-4FDA-AE1A-192CFC3EE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21D40-553F-4A36-9332-853B65F2A802}"/>
              </a:ext>
            </a:extLst>
          </p:cNvPr>
          <p:cNvSpPr>
            <a:spLocks noGrp="1"/>
          </p:cNvSpPr>
          <p:nvPr>
            <p:ph type="dt" sz="half" idx="10"/>
          </p:nvPr>
        </p:nvSpPr>
        <p:spPr/>
        <p:txBody>
          <a:bodyPr/>
          <a:lstStyle/>
          <a:p>
            <a:fld id="{526C9080-F251-4403-B277-35D3447606C8}" type="datetimeFigureOut">
              <a:rPr lang="en-US" smtClean="0"/>
              <a:t>28-Mar-23</a:t>
            </a:fld>
            <a:endParaRPr lang="en-US"/>
          </a:p>
        </p:txBody>
      </p:sp>
      <p:sp>
        <p:nvSpPr>
          <p:cNvPr id="6" name="Footer Placeholder 5">
            <a:extLst>
              <a:ext uri="{FF2B5EF4-FFF2-40B4-BE49-F238E27FC236}">
                <a16:creationId xmlns:a16="http://schemas.microsoft.com/office/drawing/2014/main" id="{41AA2EC6-8DFB-4382-903E-080855231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F03894-1C25-4832-BDEE-F313BEB89D58}"/>
              </a:ext>
            </a:extLst>
          </p:cNvPr>
          <p:cNvSpPr>
            <a:spLocks noGrp="1"/>
          </p:cNvSpPr>
          <p:nvPr>
            <p:ph type="sldNum" sz="quarter" idx="12"/>
          </p:nvPr>
        </p:nvSpPr>
        <p:spPr/>
        <p:txBody>
          <a:bodyPr/>
          <a:lstStyle/>
          <a:p>
            <a:fld id="{77D6C262-F0E0-441D-B864-F6D509CCD06F}" type="slidenum">
              <a:rPr lang="en-US" smtClean="0"/>
              <a:t>‹#›</a:t>
            </a:fld>
            <a:endParaRPr lang="en-US"/>
          </a:p>
        </p:txBody>
      </p:sp>
    </p:spTree>
    <p:extLst>
      <p:ext uri="{BB962C8B-B14F-4D97-AF65-F5344CB8AC3E}">
        <p14:creationId xmlns:p14="http://schemas.microsoft.com/office/powerpoint/2010/main" val="267055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C3CF1C-55B1-4612-A24E-BB497716A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3364C-26A8-4E05-84AC-B49A244AB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E6C00-D60D-41C6-84C3-F8D1EE677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C9080-F251-4403-B277-35D3447606C8}" type="datetimeFigureOut">
              <a:rPr lang="en-US" smtClean="0"/>
              <a:t>28-Mar-23</a:t>
            </a:fld>
            <a:endParaRPr lang="en-US"/>
          </a:p>
        </p:txBody>
      </p:sp>
      <p:sp>
        <p:nvSpPr>
          <p:cNvPr id="5" name="Footer Placeholder 4">
            <a:extLst>
              <a:ext uri="{FF2B5EF4-FFF2-40B4-BE49-F238E27FC236}">
                <a16:creationId xmlns:a16="http://schemas.microsoft.com/office/drawing/2014/main" id="{791466B2-3ECD-4CB2-9AD1-D64BEADD1A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0CC229-608A-446B-8BDF-96127DADE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6C262-F0E0-441D-B864-F6D509CCD06F}" type="slidenum">
              <a:rPr lang="en-US" smtClean="0"/>
              <a:pPr/>
              <a:t>‹#›</a:t>
            </a:fld>
            <a:endParaRPr lang="en-US" dirty="0"/>
          </a:p>
        </p:txBody>
      </p:sp>
    </p:spTree>
    <p:extLst>
      <p:ext uri="{BB962C8B-B14F-4D97-AF65-F5344CB8AC3E}">
        <p14:creationId xmlns:p14="http://schemas.microsoft.com/office/powerpoint/2010/main" val="23060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etsi.org/deliver/etsi_gs/CIM/001_099/009/01.06.01_60/gs_CIM009v010601p.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c.europa.eu/cefdigital/wiki/display/CEFDIGITAL/CB-BDTI+Webinars+Spring+2020?preview=/212239897/237371403/(20200423)(webinar-CB)(web).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ware.github.io/specifications/ngsiv2/stabl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mart-data-models/dataModel.Device/blob/master/Device/doc/spec.md#device-ngsi-v2-normalized-examp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ntola.io/what-is-linked-data/"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son-ld.org/playground/" TargetMode="External"/><Relationship Id="rId2" Type="http://schemas.openxmlformats.org/officeDocument/2006/relationships/hyperlink" Target="https://schema.org/emai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lideshare.net/FI-WARE/fiware-wednesday-webinars-introduction-to-ngsild-236464309"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lideshare.net/FI-WARE/fiware-wednesday-webinars-fiware-vision-and-value-proposi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hare.net/FI-WARE/fiware-wednesday-webinars-introduction-to-ngsild-236464309"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mart-data-models/dataModel.Device/blob/master/Device/doc/spec.m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mart-data-model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IWARE/tutorials.Getting-Started/tree/NGSI-v2"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IWARE/tutorials.Context-Providers/tree/NGSI-v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IWARE/tutorials.IoT-Agent/tree/NGSI-v2"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IWARE/tutorials.IoT-Agent/tree/NGSI-v2"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FIWARE/tutorials.IoT-over-MQTT/tree/NGSI-v2"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WARE/tutorials.IoT-over-MQTT/tree/NGSI-v2"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IWARE/tutorials.Historic-Context-Flum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FIWARE/tutorials.Historic-Context-NIFI"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IWARE/tutorials.Short-Term-History/tree/NGSI-v2"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FIWARE/tutorials.Time-Series-Data/tree/NGSI-v2"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lideshare.net/FI-WARE/fiware-wednesday-webinars-fiware-overview"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c.europa.eu/cefdigital/wiki/display/CEFDIGITAL/CB-BDTI+Webinars+Spring+2020?preview=/212239897/237371403/(20200423)(webinar-CB)(web).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fiware.org/about-us/smart-citi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hare.net/FI-WARE/fiware-global-summit-scale-up-for-a-real-smart-futur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lideshare.net/FI-WARE/fiware-wednesday-webinars-fiware-vision-and-value-propositio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slideshare.net/FI-WARE/fiware-wednesday-webinars-core-context-manageme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c.europa.eu/cefdigital/wiki/display/CEFDIGITAL/Context+Brok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23E3-298D-CADF-4987-06548F5BD800}"/>
              </a:ext>
            </a:extLst>
          </p:cNvPr>
          <p:cNvSpPr>
            <a:spLocks noGrp="1"/>
          </p:cNvSpPr>
          <p:nvPr>
            <p:ph type="ctrTitle"/>
          </p:nvPr>
        </p:nvSpPr>
        <p:spPr/>
        <p:txBody>
          <a:bodyPr>
            <a:normAutofit/>
          </a:bodyPr>
          <a:lstStyle/>
          <a:p>
            <a:r>
              <a:rPr lang="en-US" b="1" dirty="0"/>
              <a:t>Internet of Things</a:t>
            </a:r>
          </a:p>
        </p:txBody>
      </p:sp>
      <p:sp>
        <p:nvSpPr>
          <p:cNvPr id="3" name="Subtitle 2">
            <a:extLst>
              <a:ext uri="{FF2B5EF4-FFF2-40B4-BE49-F238E27FC236}">
                <a16:creationId xmlns:a16="http://schemas.microsoft.com/office/drawing/2014/main" id="{1759001E-FB64-1C6E-88B1-D7E78CD24013}"/>
              </a:ext>
            </a:extLst>
          </p:cNvPr>
          <p:cNvSpPr>
            <a:spLocks noGrp="1"/>
          </p:cNvSpPr>
          <p:nvPr>
            <p:ph type="subTitle" idx="1"/>
          </p:nvPr>
        </p:nvSpPr>
        <p:spPr>
          <a:xfrm>
            <a:off x="1524000" y="3602037"/>
            <a:ext cx="9144000" cy="2542453"/>
          </a:xfrm>
        </p:spPr>
        <p:txBody>
          <a:bodyPr>
            <a:normAutofit/>
          </a:bodyPr>
          <a:lstStyle/>
          <a:p>
            <a:r>
              <a:rPr lang="en-US" sz="3200" dirty="0"/>
              <a:t>Intro to FIWARE</a:t>
            </a:r>
            <a:endParaRPr lang="en-US" dirty="0"/>
          </a:p>
          <a:p>
            <a:endParaRPr lang="en-US" dirty="0"/>
          </a:p>
        </p:txBody>
      </p:sp>
    </p:spTree>
    <p:extLst>
      <p:ext uri="{BB962C8B-B14F-4D97-AF65-F5344CB8AC3E}">
        <p14:creationId xmlns:p14="http://schemas.microsoft.com/office/powerpoint/2010/main" val="990241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E38D-8501-49E5-96B1-7A27BE6F9B58}"/>
              </a:ext>
            </a:extLst>
          </p:cNvPr>
          <p:cNvSpPr>
            <a:spLocks noGrp="1"/>
          </p:cNvSpPr>
          <p:nvPr>
            <p:ph type="title"/>
          </p:nvPr>
        </p:nvSpPr>
        <p:spPr/>
        <p:txBody>
          <a:bodyPr/>
          <a:lstStyle/>
          <a:p>
            <a:r>
              <a:rPr lang="en-US" b="1" dirty="0"/>
              <a:t>NGSI API</a:t>
            </a:r>
          </a:p>
        </p:txBody>
      </p:sp>
      <p:sp>
        <p:nvSpPr>
          <p:cNvPr id="3" name="Content Placeholder 2">
            <a:extLst>
              <a:ext uri="{FF2B5EF4-FFF2-40B4-BE49-F238E27FC236}">
                <a16:creationId xmlns:a16="http://schemas.microsoft.com/office/drawing/2014/main" id="{828A92DD-B07B-4C03-AD6A-65F7E7A87076}"/>
              </a:ext>
            </a:extLst>
          </p:cNvPr>
          <p:cNvSpPr>
            <a:spLocks noGrp="1"/>
          </p:cNvSpPr>
          <p:nvPr>
            <p:ph idx="1"/>
          </p:nvPr>
        </p:nvSpPr>
        <p:spPr/>
        <p:txBody>
          <a:bodyPr>
            <a:normAutofit/>
          </a:bodyPr>
          <a:lstStyle/>
          <a:p>
            <a:r>
              <a:rPr lang="en-US" b="1" dirty="0"/>
              <a:t>NGSI-LD</a:t>
            </a:r>
            <a:r>
              <a:rPr lang="en-US" dirty="0"/>
              <a:t> is the </a:t>
            </a:r>
            <a:r>
              <a:rPr lang="en-US" b="1" dirty="0"/>
              <a:t>formal standard API</a:t>
            </a:r>
            <a:r>
              <a:rPr lang="en-US" dirty="0"/>
              <a:t> for Context Information Management (</a:t>
            </a:r>
            <a:r>
              <a:rPr lang="en-US" b="1" dirty="0"/>
              <a:t>ETSI</a:t>
            </a:r>
            <a:r>
              <a:rPr lang="en-US" dirty="0"/>
              <a:t>).</a:t>
            </a:r>
            <a:br>
              <a:rPr lang="en-US" dirty="0"/>
            </a:br>
            <a:r>
              <a:rPr lang="en-US" sz="2000" dirty="0">
                <a:solidFill>
                  <a:schemeClr val="accent1"/>
                </a:solidFill>
                <a:hlinkClick r:id="rId2"/>
              </a:rPr>
              <a:t>https://www.etsi.org/deliver/etsi_gs/CIM/001_099/009/01.06.01_60/gs_CIM009v010601p</a:t>
            </a:r>
            <a:r>
              <a:rPr lang="en-US" sz="2000">
                <a:solidFill>
                  <a:schemeClr val="accent1"/>
                </a:solidFill>
                <a:hlinkClick r:id="rId2"/>
              </a:rPr>
              <a:t>.pdf</a:t>
            </a:r>
            <a:endParaRPr lang="en-US" sz="2000" dirty="0">
              <a:solidFill>
                <a:schemeClr val="accent1"/>
              </a:solidFill>
            </a:endParaRPr>
          </a:p>
          <a:p>
            <a:endParaRPr lang="en-US" dirty="0"/>
          </a:p>
          <a:p>
            <a:r>
              <a:rPr lang="en-US" dirty="0"/>
              <a:t>All interactions between applications or platform components and the Context Broker take place using the </a:t>
            </a:r>
            <a:r>
              <a:rPr lang="en-US" b="1" dirty="0"/>
              <a:t>NGSI RESTful API</a:t>
            </a:r>
            <a:r>
              <a:rPr lang="en-US" dirty="0"/>
              <a:t>.</a:t>
            </a:r>
          </a:p>
          <a:p>
            <a:endParaRPr lang="en-US" dirty="0"/>
          </a:p>
          <a:p>
            <a:r>
              <a:rPr lang="en-US" dirty="0"/>
              <a:t>Enables the </a:t>
            </a:r>
            <a:r>
              <a:rPr lang="en-US" b="1" dirty="0"/>
              <a:t>integration</a:t>
            </a:r>
            <a:r>
              <a:rPr lang="en-US" dirty="0"/>
              <a:t> of components and provides the basis for the </a:t>
            </a:r>
            <a:r>
              <a:rPr lang="en-US" b="1" dirty="0"/>
              <a:t>interoperability</a:t>
            </a:r>
            <a:r>
              <a:rPr lang="en-US" dirty="0"/>
              <a:t> and </a:t>
            </a:r>
            <a:r>
              <a:rPr lang="en-US" b="1" dirty="0"/>
              <a:t>portability</a:t>
            </a:r>
            <a:r>
              <a:rPr lang="en-US" dirty="0"/>
              <a:t> of smart solutions.</a:t>
            </a:r>
          </a:p>
          <a:p>
            <a:endParaRPr lang="en-US" dirty="0"/>
          </a:p>
        </p:txBody>
      </p:sp>
    </p:spTree>
    <p:extLst>
      <p:ext uri="{BB962C8B-B14F-4D97-AF65-F5344CB8AC3E}">
        <p14:creationId xmlns:p14="http://schemas.microsoft.com/office/powerpoint/2010/main" val="108759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E5C9F-99F5-4D24-B5C7-C490377C2D6F}"/>
              </a:ext>
            </a:extLst>
          </p:cNvPr>
          <p:cNvSpPr txBox="1"/>
          <p:nvPr/>
        </p:nvSpPr>
        <p:spPr>
          <a:xfrm>
            <a:off x="774734" y="6432884"/>
            <a:ext cx="10642529" cy="276999"/>
          </a:xfrm>
          <a:prstGeom prst="rect">
            <a:avLst/>
          </a:prstGeom>
          <a:noFill/>
        </p:spPr>
        <p:txBody>
          <a:bodyPr wrap="none" rtlCol="0">
            <a:spAutoFit/>
          </a:bodyPr>
          <a:lstStyle/>
          <a:p>
            <a:r>
              <a:rPr lang="en-US" sz="1200" dirty="0"/>
              <a:t>Source: </a:t>
            </a:r>
            <a:r>
              <a:rPr lang="en-US" sz="1200" dirty="0">
                <a:hlinkClick r:id="rId2"/>
              </a:rPr>
              <a:t>https://ec.europa.eu/cefdigital/wiki/display/CEFDIGITAL/CB-BDTI+Webinars+Spring+2020?preview=/212239897/237371403/(20200423)(webinar-CB)(web).pdf</a:t>
            </a:r>
            <a:endParaRPr lang="en-US" sz="1200" dirty="0"/>
          </a:p>
        </p:txBody>
      </p:sp>
      <p:pic>
        <p:nvPicPr>
          <p:cNvPr id="6" name="Picture 5" descr="A screenshot of a cell phone&#10;&#10;Description automatically generated">
            <a:extLst>
              <a:ext uri="{FF2B5EF4-FFF2-40B4-BE49-F238E27FC236}">
                <a16:creationId xmlns:a16="http://schemas.microsoft.com/office/drawing/2014/main" id="{A432EEDB-B6A9-4A16-8A36-ADABFFEBA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759" y="1492126"/>
            <a:ext cx="8780480" cy="4768426"/>
          </a:xfrm>
          <a:prstGeom prst="rect">
            <a:avLst/>
          </a:prstGeom>
        </p:spPr>
      </p:pic>
      <p:sp>
        <p:nvSpPr>
          <p:cNvPr id="7" name="Title 1">
            <a:extLst>
              <a:ext uri="{FF2B5EF4-FFF2-40B4-BE49-F238E27FC236}">
                <a16:creationId xmlns:a16="http://schemas.microsoft.com/office/drawing/2014/main" id="{137E3175-D4C0-42B1-8477-89B9108BB04B}"/>
              </a:ext>
            </a:extLst>
          </p:cNvPr>
          <p:cNvSpPr>
            <a:spLocks noGrp="1"/>
          </p:cNvSpPr>
          <p:nvPr>
            <p:ph type="title"/>
          </p:nvPr>
        </p:nvSpPr>
        <p:spPr>
          <a:xfrm>
            <a:off x="838200" y="365125"/>
            <a:ext cx="10515600" cy="1325563"/>
          </a:xfrm>
        </p:spPr>
        <p:txBody>
          <a:bodyPr/>
          <a:lstStyle/>
          <a:p>
            <a:r>
              <a:rPr lang="en-US" b="1" dirty="0"/>
              <a:t>NGSI API Timeline</a:t>
            </a:r>
          </a:p>
        </p:txBody>
      </p:sp>
    </p:spTree>
    <p:extLst>
      <p:ext uri="{BB962C8B-B14F-4D97-AF65-F5344CB8AC3E}">
        <p14:creationId xmlns:p14="http://schemas.microsoft.com/office/powerpoint/2010/main" val="70546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B781-E049-44FE-9B01-41451A9B5AF2}"/>
              </a:ext>
            </a:extLst>
          </p:cNvPr>
          <p:cNvSpPr>
            <a:spLocks noGrp="1"/>
          </p:cNvSpPr>
          <p:nvPr>
            <p:ph type="title"/>
          </p:nvPr>
        </p:nvSpPr>
        <p:spPr/>
        <p:txBody>
          <a:bodyPr/>
          <a:lstStyle/>
          <a:p>
            <a:r>
              <a:rPr lang="en-US" b="1" dirty="0"/>
              <a:t>NGSI v2</a:t>
            </a:r>
            <a:endParaRPr lang="en-US" b="1" dirty="0">
              <a:highlight>
                <a:srgbClr val="FFFF00"/>
              </a:highlight>
            </a:endParaRPr>
          </a:p>
        </p:txBody>
      </p:sp>
      <p:sp>
        <p:nvSpPr>
          <p:cNvPr id="3" name="Content Placeholder 2">
            <a:extLst>
              <a:ext uri="{FF2B5EF4-FFF2-40B4-BE49-F238E27FC236}">
                <a16:creationId xmlns:a16="http://schemas.microsoft.com/office/drawing/2014/main" id="{0D13F2B6-8D46-4D3D-87ED-ABE5716FBAC9}"/>
              </a:ext>
            </a:extLst>
          </p:cNvPr>
          <p:cNvSpPr>
            <a:spLocks noGrp="1"/>
          </p:cNvSpPr>
          <p:nvPr>
            <p:ph idx="1"/>
          </p:nvPr>
        </p:nvSpPr>
        <p:spPr/>
        <p:txBody>
          <a:bodyPr>
            <a:normAutofit fontScale="85000" lnSpcReduction="20000"/>
          </a:bodyPr>
          <a:lstStyle/>
          <a:p>
            <a:endParaRPr lang="en-US" dirty="0"/>
          </a:p>
          <a:p>
            <a:endParaRPr lang="en-US" dirty="0"/>
          </a:p>
          <a:p>
            <a:endParaRPr lang="en-US" dirty="0"/>
          </a:p>
          <a:p>
            <a:r>
              <a:rPr lang="en-US" dirty="0"/>
              <a:t>Each </a:t>
            </a:r>
            <a:r>
              <a:rPr lang="en-US" b="1" dirty="0"/>
              <a:t>entity</a:t>
            </a:r>
            <a:r>
              <a:rPr lang="en-US" dirty="0"/>
              <a:t> must have a unique </a:t>
            </a:r>
            <a:r>
              <a:rPr lang="en-US" b="1" dirty="0"/>
              <a:t>id</a:t>
            </a:r>
            <a:r>
              <a:rPr lang="en-US" dirty="0"/>
              <a:t> and </a:t>
            </a:r>
            <a:r>
              <a:rPr lang="en-US" b="1" dirty="0"/>
              <a:t>type</a:t>
            </a:r>
            <a:r>
              <a:rPr lang="en-US" dirty="0"/>
              <a:t> attribute.</a:t>
            </a:r>
          </a:p>
          <a:p>
            <a:r>
              <a:rPr lang="en-US" dirty="0"/>
              <a:t>Additional </a:t>
            </a:r>
            <a:r>
              <a:rPr lang="en-US" b="1" dirty="0"/>
              <a:t>attributes</a:t>
            </a:r>
            <a:r>
              <a:rPr lang="en-US" dirty="0"/>
              <a:t> are optional.</a:t>
            </a:r>
          </a:p>
          <a:p>
            <a:r>
              <a:rPr lang="en-US" dirty="0"/>
              <a:t>Each additional </a:t>
            </a:r>
            <a:r>
              <a:rPr lang="en-US" b="1" dirty="0"/>
              <a:t>attribute</a:t>
            </a:r>
            <a:r>
              <a:rPr lang="en-US" dirty="0"/>
              <a:t> should also have a defined </a:t>
            </a:r>
            <a:r>
              <a:rPr lang="en-US" b="1" dirty="0"/>
              <a:t>type</a:t>
            </a:r>
            <a:r>
              <a:rPr lang="en-US" dirty="0"/>
              <a:t> and a </a:t>
            </a:r>
            <a:r>
              <a:rPr lang="en-US" b="1" dirty="0"/>
              <a:t>value</a:t>
            </a:r>
            <a:r>
              <a:rPr lang="en-US" dirty="0"/>
              <a:t> attribute.</a:t>
            </a:r>
          </a:p>
          <a:p>
            <a:r>
              <a:rPr lang="en-US" b="1" dirty="0"/>
              <a:t>Metadata</a:t>
            </a:r>
            <a:r>
              <a:rPr lang="en-US" dirty="0"/>
              <a:t> is additional data used to describe properties of the attribute value itself (accuracy, provider, timestamp, etc.).</a:t>
            </a:r>
          </a:p>
          <a:p>
            <a:r>
              <a:rPr lang="en-US" b="1" dirty="0"/>
              <a:t>Relationships</a:t>
            </a:r>
            <a:r>
              <a:rPr lang="en-US" dirty="0"/>
              <a:t> can be defined using NGSI v2, but only so far as giving the attribute an appropriate attribute name (e.g., starting with ref, such as </a:t>
            </a:r>
            <a:r>
              <a:rPr lang="en-US" dirty="0" err="1"/>
              <a:t>refManagedBy</a:t>
            </a:r>
            <a:r>
              <a:rPr lang="en-US" dirty="0"/>
              <a:t>) and assigning the attribute type=Relationship.</a:t>
            </a:r>
            <a:br>
              <a:rPr lang="en-US" dirty="0"/>
            </a:br>
            <a:r>
              <a:rPr lang="en-US" dirty="0"/>
              <a:t>This is purely a naming convention with no real semantic weight.</a:t>
            </a:r>
          </a:p>
          <a:p>
            <a:endParaRPr lang="en-US" dirty="0"/>
          </a:p>
        </p:txBody>
      </p:sp>
      <p:sp>
        <p:nvSpPr>
          <p:cNvPr id="7" name="TextBox 6">
            <a:extLst>
              <a:ext uri="{FF2B5EF4-FFF2-40B4-BE49-F238E27FC236}">
                <a16:creationId xmlns:a16="http://schemas.microsoft.com/office/drawing/2014/main" id="{D8547051-B4DA-4EA7-B8FF-0B6E4FB09458}"/>
              </a:ext>
            </a:extLst>
          </p:cNvPr>
          <p:cNvSpPr txBox="1"/>
          <p:nvPr/>
        </p:nvSpPr>
        <p:spPr>
          <a:xfrm>
            <a:off x="4094522" y="2534414"/>
            <a:ext cx="4002955" cy="276999"/>
          </a:xfrm>
          <a:prstGeom prst="rect">
            <a:avLst/>
          </a:prstGeom>
          <a:noFill/>
        </p:spPr>
        <p:txBody>
          <a:bodyPr wrap="none" rtlCol="0">
            <a:spAutoFit/>
          </a:bodyPr>
          <a:lstStyle/>
          <a:p>
            <a:r>
              <a:rPr lang="en-US" sz="1200" dirty="0"/>
              <a:t>Source: </a:t>
            </a:r>
            <a:r>
              <a:rPr lang="en-US" sz="1200" dirty="0">
                <a:hlinkClick r:id="rId2"/>
              </a:rPr>
              <a:t>https://fiware.github.io/specifications/ngsiv2/stable/</a:t>
            </a:r>
            <a:endParaRPr lang="en-US" sz="1200" dirty="0"/>
          </a:p>
        </p:txBody>
      </p:sp>
      <p:pic>
        <p:nvPicPr>
          <p:cNvPr id="5" name="Picture 4" descr="A screenshot of a social media post&#10;&#10;Description automatically generated">
            <a:extLst>
              <a:ext uri="{FF2B5EF4-FFF2-40B4-BE49-F238E27FC236}">
                <a16:creationId xmlns:a16="http://schemas.microsoft.com/office/drawing/2014/main" id="{9B4DF21A-4957-459D-BAD4-1EB944E92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318075"/>
            <a:ext cx="6096000" cy="1191172"/>
          </a:xfrm>
          <a:prstGeom prst="rect">
            <a:avLst/>
          </a:prstGeom>
        </p:spPr>
      </p:pic>
    </p:spTree>
    <p:extLst>
      <p:ext uri="{BB962C8B-B14F-4D97-AF65-F5344CB8AC3E}">
        <p14:creationId xmlns:p14="http://schemas.microsoft.com/office/powerpoint/2010/main" val="229604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E7C6-0103-4643-888F-8E456749D32E}"/>
              </a:ext>
            </a:extLst>
          </p:cNvPr>
          <p:cNvSpPr>
            <a:spLocks noGrp="1"/>
          </p:cNvSpPr>
          <p:nvPr>
            <p:ph type="title"/>
          </p:nvPr>
        </p:nvSpPr>
        <p:spPr/>
        <p:txBody>
          <a:bodyPr/>
          <a:lstStyle/>
          <a:p>
            <a:r>
              <a:rPr lang="en-US" b="1" dirty="0"/>
              <a:t>NGSI v2 Example</a:t>
            </a:r>
          </a:p>
        </p:txBody>
      </p:sp>
      <p:graphicFrame>
        <p:nvGraphicFramePr>
          <p:cNvPr id="4" name="Table 4">
            <a:extLst>
              <a:ext uri="{FF2B5EF4-FFF2-40B4-BE49-F238E27FC236}">
                <a16:creationId xmlns:a16="http://schemas.microsoft.com/office/drawing/2014/main" id="{5D518AA3-3F8A-4180-AE5D-B7AB3C5BD1D9}"/>
              </a:ext>
            </a:extLst>
          </p:cNvPr>
          <p:cNvGraphicFramePr>
            <a:graphicFrameLocks noGrp="1"/>
          </p:cNvGraphicFramePr>
          <p:nvPr>
            <p:ph idx="1"/>
            <p:extLst>
              <p:ext uri="{D42A27DB-BD31-4B8C-83A1-F6EECF244321}">
                <p14:modId xmlns:p14="http://schemas.microsoft.com/office/powerpoint/2010/main" val="2050215912"/>
              </p:ext>
            </p:extLst>
          </p:nvPr>
        </p:nvGraphicFramePr>
        <p:xfrm>
          <a:off x="838200" y="1356295"/>
          <a:ext cx="10515600" cy="39319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59192120"/>
                    </a:ext>
                  </a:extLst>
                </a:gridCol>
                <a:gridCol w="5257800">
                  <a:extLst>
                    <a:ext uri="{9D8B030D-6E8A-4147-A177-3AD203B41FA5}">
                      <a16:colId xmlns:a16="http://schemas.microsoft.com/office/drawing/2014/main" val="723202651"/>
                    </a:ext>
                  </a:extLst>
                </a:gridCol>
              </a:tblGrid>
              <a:tr h="370840">
                <a:tc>
                  <a:txBody>
                    <a:bodyPr/>
                    <a:lstStyle/>
                    <a:p>
                      <a:pPr algn="l"/>
                      <a:r>
                        <a:rPr lang="en-US" sz="1400" b="1" dirty="0">
                          <a:solidFill>
                            <a:schemeClr val="tx1"/>
                          </a:solidFill>
                        </a:rPr>
                        <a:t>{</a:t>
                      </a:r>
                    </a:p>
                    <a:p>
                      <a:pPr algn="l"/>
                      <a:r>
                        <a:rPr lang="en-US" sz="1400" b="1" dirty="0">
                          <a:solidFill>
                            <a:schemeClr val="tx1"/>
                          </a:solidFill>
                        </a:rPr>
                        <a:t>    "id": "</a:t>
                      </a:r>
                      <a:r>
                        <a:rPr lang="en-US" sz="1400" b="1" dirty="0" err="1">
                          <a:solidFill>
                            <a:schemeClr val="tx1"/>
                          </a:solidFill>
                        </a:rPr>
                        <a:t>entityId</a:t>
                      </a:r>
                      <a:r>
                        <a:rPr lang="en-US" sz="1400" b="1" dirty="0">
                          <a:solidFill>
                            <a:schemeClr val="tx1"/>
                          </a:solidFill>
                        </a:rPr>
                        <a:t>",</a:t>
                      </a:r>
                    </a:p>
                    <a:p>
                      <a:pPr algn="l"/>
                      <a:r>
                        <a:rPr lang="en-US" sz="1400" b="1" dirty="0">
                          <a:solidFill>
                            <a:schemeClr val="tx1"/>
                          </a:solidFill>
                        </a:rPr>
                        <a:t>    "type": "</a:t>
                      </a:r>
                      <a:r>
                        <a:rPr lang="en-US" sz="1400" b="1" dirty="0" err="1">
                          <a:solidFill>
                            <a:schemeClr val="tx1"/>
                          </a:solidFill>
                        </a:rPr>
                        <a:t>entityType</a:t>
                      </a:r>
                      <a:r>
                        <a:rPr lang="en-US" sz="1400" b="1" dirty="0">
                          <a:solidFill>
                            <a:schemeClr val="tx1"/>
                          </a:solidFill>
                        </a:rPr>
                        <a:t>",</a:t>
                      </a:r>
                    </a:p>
                    <a:p>
                      <a:pPr algn="l"/>
                      <a:r>
                        <a:rPr lang="en-US" sz="1400" b="1" dirty="0">
                          <a:solidFill>
                            <a:schemeClr val="tx1"/>
                          </a:solidFill>
                        </a:rPr>
                        <a:t>    "attr1": {</a:t>
                      </a:r>
                    </a:p>
                    <a:p>
                      <a:pPr algn="l"/>
                      <a:r>
                        <a:rPr lang="en-US" sz="1400" b="1" dirty="0">
                          <a:solidFill>
                            <a:schemeClr val="tx1"/>
                          </a:solidFill>
                        </a:rPr>
                        <a:t>        "type": "</a:t>
                      </a:r>
                      <a:r>
                        <a:rPr lang="en-US" sz="1400" b="1" dirty="0" err="1">
                          <a:solidFill>
                            <a:schemeClr val="tx1"/>
                          </a:solidFill>
                        </a:rPr>
                        <a:t>attrType</a:t>
                      </a:r>
                      <a:r>
                        <a:rPr lang="en-US" sz="1400" b="1" dirty="0">
                          <a:solidFill>
                            <a:schemeClr val="tx1"/>
                          </a:solidFill>
                        </a:rPr>
                        <a:t>",</a:t>
                      </a:r>
                    </a:p>
                    <a:p>
                      <a:pPr algn="l"/>
                      <a:r>
                        <a:rPr lang="en-US" sz="1400" b="1" dirty="0">
                          <a:solidFill>
                            <a:schemeClr val="tx1"/>
                          </a:solidFill>
                        </a:rPr>
                        <a:t>        "value": "</a:t>
                      </a:r>
                      <a:r>
                        <a:rPr lang="en-US" sz="1400" b="1" dirty="0" err="1">
                          <a:solidFill>
                            <a:schemeClr val="tx1"/>
                          </a:solidFill>
                        </a:rPr>
                        <a:t>attrValue</a:t>
                      </a:r>
                      <a:r>
                        <a:rPr lang="en-US" sz="1400" b="1" dirty="0">
                          <a:solidFill>
                            <a:schemeClr val="tx1"/>
                          </a:solidFill>
                        </a:rPr>
                        <a:t>",</a:t>
                      </a:r>
                    </a:p>
                    <a:p>
                      <a:pPr algn="l"/>
                      <a:r>
                        <a:rPr lang="en-US" sz="1400" b="1" dirty="0">
                          <a:solidFill>
                            <a:schemeClr val="tx1"/>
                          </a:solidFill>
                        </a:rPr>
                        <a:t>        "metadata": {</a:t>
                      </a:r>
                    </a:p>
                    <a:p>
                      <a:pPr algn="l"/>
                      <a:r>
                        <a:rPr lang="en-US" sz="1400" b="1" dirty="0">
                          <a:solidFill>
                            <a:schemeClr val="tx1"/>
                          </a:solidFill>
                        </a:rPr>
                        <a:t>            "metadata1": {</a:t>
                      </a:r>
                    </a:p>
                    <a:p>
                      <a:pPr algn="l"/>
                      <a:r>
                        <a:rPr lang="en-US" sz="1400" b="1" dirty="0">
                          <a:solidFill>
                            <a:schemeClr val="tx1"/>
                          </a:solidFill>
                        </a:rPr>
                        <a:t>                "type": "</a:t>
                      </a:r>
                      <a:r>
                        <a:rPr lang="en-US" sz="1400" b="1" dirty="0" err="1">
                          <a:solidFill>
                            <a:schemeClr val="tx1"/>
                          </a:solidFill>
                        </a:rPr>
                        <a:t>metaType</a:t>
                      </a:r>
                      <a:r>
                        <a:rPr lang="en-US" sz="1400" b="1" dirty="0">
                          <a:solidFill>
                            <a:schemeClr val="tx1"/>
                          </a:solidFill>
                        </a:rPr>
                        <a:t>",</a:t>
                      </a:r>
                    </a:p>
                    <a:p>
                      <a:pPr algn="l"/>
                      <a:r>
                        <a:rPr lang="en-US" sz="1400" b="1" dirty="0">
                          <a:solidFill>
                            <a:schemeClr val="tx1"/>
                          </a:solidFill>
                        </a:rPr>
                        <a:t>                "value": "</a:t>
                      </a:r>
                      <a:r>
                        <a:rPr lang="en-US" sz="1400" b="1" dirty="0" err="1">
                          <a:solidFill>
                            <a:schemeClr val="tx1"/>
                          </a:solidFill>
                        </a:rPr>
                        <a:t>metaValue</a:t>
                      </a:r>
                      <a:r>
                        <a:rPr lang="en-US" sz="1400" b="1" dirty="0">
                          <a:solidFill>
                            <a:schemeClr val="tx1"/>
                          </a:solidFill>
                        </a:rPr>
                        <a:t>"</a:t>
                      </a:r>
                    </a:p>
                    <a:p>
                      <a:pPr algn="l"/>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dirty="0">
                          <a:solidFill>
                            <a:schemeClr val="tx1"/>
                          </a:solidFill>
                        </a:rPr>
                        <a:t>{</a:t>
                      </a:r>
                    </a:p>
                    <a:p>
                      <a:pPr algn="l"/>
                      <a:r>
                        <a:rPr lang="en-US" sz="1400" b="1" dirty="0">
                          <a:solidFill>
                            <a:schemeClr val="tx1"/>
                          </a:solidFill>
                        </a:rPr>
                        <a:t>  "id": "device-9845A",</a:t>
                      </a:r>
                    </a:p>
                    <a:p>
                      <a:pPr algn="l"/>
                      <a:r>
                        <a:rPr lang="en-US" sz="1400" b="1" dirty="0">
                          <a:solidFill>
                            <a:schemeClr val="tx1"/>
                          </a:solidFill>
                        </a:rPr>
                        <a:t>  "type": "Device",</a:t>
                      </a:r>
                    </a:p>
                    <a:p>
                      <a:pPr algn="l"/>
                      <a:r>
                        <a:rPr lang="en-US" sz="1400" b="1" dirty="0">
                          <a:solidFill>
                            <a:schemeClr val="tx1"/>
                          </a:solidFill>
                        </a:rPr>
                        <a:t>  "</a:t>
                      </a:r>
                      <a:r>
                        <a:rPr lang="en-US" sz="1400" b="1" dirty="0" err="1">
                          <a:solidFill>
                            <a:schemeClr val="tx1"/>
                          </a:solidFill>
                        </a:rPr>
                        <a:t>batteryLevel</a:t>
                      </a:r>
                      <a:r>
                        <a:rPr lang="en-US" sz="1400" b="1" dirty="0">
                          <a:solidFill>
                            <a:schemeClr val="tx1"/>
                          </a:solidFill>
                        </a:rPr>
                        <a:t>": {</a:t>
                      </a:r>
                    </a:p>
                    <a:p>
                      <a:pPr algn="l"/>
                      <a:r>
                        <a:rPr lang="en-US" sz="1400" b="1" dirty="0">
                          <a:solidFill>
                            <a:schemeClr val="tx1"/>
                          </a:solidFill>
                        </a:rPr>
                        <a:t>    "type": "Number",</a:t>
                      </a:r>
                    </a:p>
                    <a:p>
                      <a:pPr algn="l"/>
                      <a:r>
                        <a:rPr lang="en-US" sz="1400" b="1" dirty="0">
                          <a:solidFill>
                            <a:schemeClr val="tx1"/>
                          </a:solidFill>
                        </a:rPr>
                        <a:t>    "value": 0.75</a:t>
                      </a:r>
                    </a:p>
                    <a:p>
                      <a:pPr algn="l"/>
                      <a:r>
                        <a:rPr lang="en-US" sz="1400" b="1" dirty="0">
                          <a:solidFill>
                            <a:schemeClr val="tx1"/>
                          </a:solidFill>
                        </a:rPr>
                        <a:t>  },</a:t>
                      </a:r>
                    </a:p>
                    <a:p>
                      <a:pPr algn="l"/>
                      <a:r>
                        <a:rPr lang="en-US" sz="1400" b="1" dirty="0">
                          <a:solidFill>
                            <a:schemeClr val="tx1"/>
                          </a:solidFill>
                        </a:rPr>
                        <a:t>  "</a:t>
                      </a:r>
                      <a:r>
                        <a:rPr lang="en-US" sz="1400" b="1" dirty="0" err="1">
                          <a:solidFill>
                            <a:schemeClr val="tx1"/>
                          </a:solidFill>
                        </a:rPr>
                        <a:t>controlledAsset</a:t>
                      </a:r>
                      <a:r>
                        <a:rPr lang="en-US" sz="1400" b="1" dirty="0">
                          <a:solidFill>
                            <a:schemeClr val="tx1"/>
                          </a:solidFill>
                        </a:rPr>
                        <a:t>": {</a:t>
                      </a:r>
                    </a:p>
                    <a:p>
                      <a:pPr algn="l"/>
                      <a:r>
                        <a:rPr lang="en-US" sz="1400" b="1" dirty="0">
                          <a:solidFill>
                            <a:schemeClr val="tx1"/>
                          </a:solidFill>
                        </a:rPr>
                        <a:t>    "type": "Relationship",</a:t>
                      </a:r>
                    </a:p>
                    <a:p>
                      <a:pPr algn="l"/>
                      <a:r>
                        <a:rPr lang="en-US" sz="1400" b="1" dirty="0">
                          <a:solidFill>
                            <a:schemeClr val="tx1"/>
                          </a:solidFill>
                        </a:rPr>
                        <a:t>    "value": [</a:t>
                      </a:r>
                    </a:p>
                    <a:p>
                      <a:pPr algn="l"/>
                      <a:r>
                        <a:rPr lang="en-US" sz="1400" b="1" dirty="0">
                          <a:solidFill>
                            <a:schemeClr val="tx1"/>
                          </a:solidFill>
                        </a:rPr>
                        <a:t>      "wastecontainer-Osuna-100"</a:t>
                      </a:r>
                    </a:p>
                    <a:p>
                      <a:pPr algn="l"/>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  "value": {</a:t>
                      </a:r>
                    </a:p>
                    <a:p>
                      <a:pPr algn="l"/>
                      <a:r>
                        <a:rPr lang="en-US" sz="1400" b="1" dirty="0">
                          <a:solidFill>
                            <a:schemeClr val="tx1"/>
                          </a:solidFill>
                        </a:rPr>
                        <a:t>    "type": "Text",</a:t>
                      </a:r>
                    </a:p>
                    <a:p>
                      <a:pPr algn="l"/>
                      <a:r>
                        <a:rPr lang="en-US" sz="1400" b="1" dirty="0">
                          <a:solidFill>
                            <a:schemeClr val="tx1"/>
                          </a:solidFill>
                        </a:rPr>
                        <a:t>    "value": "l%3D0.22%3Bt%3D21.2"</a:t>
                      </a:r>
                    </a:p>
                    <a:p>
                      <a:pPr algn="l"/>
                      <a:r>
                        <a:rPr lang="en-US" sz="1400" b="1" dirty="0">
                          <a:solidFill>
                            <a:schemeClr val="tx1"/>
                          </a:solidFill>
                        </a:rPr>
                        <a:t>  }</a:t>
                      </a:r>
                    </a:p>
                    <a:p>
                      <a:pPr algn="l"/>
                      <a:r>
                        <a:rPr lang="en-US" sz="14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009260"/>
                  </a:ext>
                </a:extLst>
              </a:tr>
            </a:tbl>
          </a:graphicData>
        </a:graphic>
      </p:graphicFrame>
      <p:sp>
        <p:nvSpPr>
          <p:cNvPr id="3" name="TextBox 2">
            <a:extLst>
              <a:ext uri="{FF2B5EF4-FFF2-40B4-BE49-F238E27FC236}">
                <a16:creationId xmlns:a16="http://schemas.microsoft.com/office/drawing/2014/main" id="{6C0B51D8-14E3-4FE8-91D4-FE4CD49C74B0}"/>
              </a:ext>
            </a:extLst>
          </p:cNvPr>
          <p:cNvSpPr txBox="1"/>
          <p:nvPr/>
        </p:nvSpPr>
        <p:spPr>
          <a:xfrm>
            <a:off x="1706176" y="5501705"/>
            <a:ext cx="8779648" cy="276999"/>
          </a:xfrm>
          <a:prstGeom prst="rect">
            <a:avLst/>
          </a:prstGeom>
          <a:noFill/>
        </p:spPr>
        <p:txBody>
          <a:bodyPr wrap="none" rtlCol="0">
            <a:spAutoFit/>
          </a:bodyPr>
          <a:lstStyle/>
          <a:p>
            <a:r>
              <a:rPr lang="en-US" sz="1200" dirty="0"/>
              <a:t>Source: </a:t>
            </a:r>
            <a:r>
              <a:rPr lang="en-US" sz="1200" dirty="0">
                <a:hlinkClick r:id="rId2"/>
              </a:rPr>
              <a:t>https://github.com/smart-data-models/dataModel.Device/blob/master/Device/doc/spec.md#device-ngsi-v2-normalized-example</a:t>
            </a:r>
            <a:endParaRPr lang="en-US" dirty="0"/>
          </a:p>
        </p:txBody>
      </p:sp>
    </p:spTree>
    <p:extLst>
      <p:ext uri="{BB962C8B-B14F-4D97-AF65-F5344CB8AC3E}">
        <p14:creationId xmlns:p14="http://schemas.microsoft.com/office/powerpoint/2010/main" val="32102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E8DA-4D2B-4783-A0D1-65A4B8A16272}"/>
              </a:ext>
            </a:extLst>
          </p:cNvPr>
          <p:cNvSpPr>
            <a:spLocks noGrp="1"/>
          </p:cNvSpPr>
          <p:nvPr>
            <p:ph type="title"/>
          </p:nvPr>
        </p:nvSpPr>
        <p:spPr/>
        <p:txBody>
          <a:bodyPr/>
          <a:lstStyle/>
          <a:p>
            <a:r>
              <a:rPr lang="en-US" b="1" dirty="0"/>
              <a:t>Linked Data</a:t>
            </a:r>
          </a:p>
        </p:txBody>
      </p:sp>
      <p:sp>
        <p:nvSpPr>
          <p:cNvPr id="3" name="Content Placeholder 2">
            <a:extLst>
              <a:ext uri="{FF2B5EF4-FFF2-40B4-BE49-F238E27FC236}">
                <a16:creationId xmlns:a16="http://schemas.microsoft.com/office/drawing/2014/main" id="{078FB3CB-9A43-4ECB-9FB2-44FCB4C0A215}"/>
              </a:ext>
            </a:extLst>
          </p:cNvPr>
          <p:cNvSpPr>
            <a:spLocks noGrp="1"/>
          </p:cNvSpPr>
          <p:nvPr>
            <p:ph idx="1"/>
          </p:nvPr>
        </p:nvSpPr>
        <p:spPr/>
        <p:txBody>
          <a:bodyPr>
            <a:normAutofit/>
          </a:bodyPr>
          <a:lstStyle/>
          <a:p>
            <a:r>
              <a:rPr lang="en-US" b="1" dirty="0"/>
              <a:t>Linked Data</a:t>
            </a:r>
            <a:r>
              <a:rPr lang="en-US" dirty="0"/>
              <a:t> is a way to create a </a:t>
            </a:r>
            <a:r>
              <a:rPr lang="en-US" b="1" dirty="0"/>
              <a:t>network </a:t>
            </a:r>
            <a:r>
              <a:rPr lang="en-US" dirty="0"/>
              <a:t>of standards-based, </a:t>
            </a:r>
            <a:r>
              <a:rPr lang="en-US" b="1" dirty="0"/>
              <a:t>machine-readable data</a:t>
            </a:r>
            <a:r>
              <a:rPr lang="en-US" dirty="0"/>
              <a:t> across websites. </a:t>
            </a:r>
            <a:endParaRPr lang="el-GR" dirty="0"/>
          </a:p>
          <a:p>
            <a:endParaRPr lang="en-US" dirty="0"/>
          </a:p>
          <a:p>
            <a:r>
              <a:rPr lang="en-US" dirty="0"/>
              <a:t>Creating a system of readable links for computers </a:t>
            </a:r>
            <a:r>
              <a:rPr lang="en-US" b="1" dirty="0"/>
              <a:t>requires</a:t>
            </a:r>
            <a:r>
              <a:rPr lang="en-US" dirty="0"/>
              <a:t> the use of a </a:t>
            </a:r>
            <a:r>
              <a:rPr lang="en-US" b="1" dirty="0"/>
              <a:t>well-defined data format</a:t>
            </a:r>
            <a:r>
              <a:rPr lang="en-US" dirty="0"/>
              <a:t> (JSON-LD) and assignation of </a:t>
            </a:r>
            <a:r>
              <a:rPr lang="en-US" b="1" dirty="0"/>
              <a:t>unique IDs</a:t>
            </a:r>
            <a:r>
              <a:rPr lang="en-US" dirty="0"/>
              <a:t> (URLs or URNs) </a:t>
            </a:r>
            <a:r>
              <a:rPr lang="en-US" b="1" dirty="0"/>
              <a:t>for both data entities and the relationships between entities</a:t>
            </a:r>
            <a:r>
              <a:rPr lang="en-US" dirty="0"/>
              <a:t>, so that semantic meaning can be programmatically retrieved from the data itself.</a:t>
            </a:r>
          </a:p>
        </p:txBody>
      </p:sp>
    </p:spTree>
    <p:extLst>
      <p:ext uri="{BB962C8B-B14F-4D97-AF65-F5344CB8AC3E}">
        <p14:creationId xmlns:p14="http://schemas.microsoft.com/office/powerpoint/2010/main" val="71305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473E-4EF4-400A-9D78-CAA6131BB938}"/>
              </a:ext>
            </a:extLst>
          </p:cNvPr>
          <p:cNvSpPr>
            <a:spLocks noGrp="1"/>
          </p:cNvSpPr>
          <p:nvPr>
            <p:ph type="title"/>
          </p:nvPr>
        </p:nvSpPr>
        <p:spPr/>
        <p:txBody>
          <a:bodyPr/>
          <a:lstStyle/>
          <a:p>
            <a:r>
              <a:rPr lang="en-US" b="1" dirty="0"/>
              <a:t>Linked Data Example</a:t>
            </a:r>
          </a:p>
        </p:txBody>
      </p:sp>
      <p:pic>
        <p:nvPicPr>
          <p:cNvPr id="8" name="Picture 7" descr="A picture containing text&#10;&#10;Description automatically generated">
            <a:extLst>
              <a:ext uri="{FF2B5EF4-FFF2-40B4-BE49-F238E27FC236}">
                <a16:creationId xmlns:a16="http://schemas.microsoft.com/office/drawing/2014/main" id="{0B1CA098-399F-4560-805F-74BCDC373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225" y="1400027"/>
            <a:ext cx="7572464" cy="4276058"/>
          </a:xfrm>
          <a:prstGeom prst="rect">
            <a:avLst/>
          </a:prstGeom>
        </p:spPr>
      </p:pic>
      <p:sp>
        <p:nvSpPr>
          <p:cNvPr id="10" name="TextBox 9">
            <a:extLst>
              <a:ext uri="{FF2B5EF4-FFF2-40B4-BE49-F238E27FC236}">
                <a16:creationId xmlns:a16="http://schemas.microsoft.com/office/drawing/2014/main" id="{2152738B-F9E2-469A-928F-D60B2CEF2DB2}"/>
              </a:ext>
            </a:extLst>
          </p:cNvPr>
          <p:cNvSpPr txBox="1"/>
          <p:nvPr/>
        </p:nvSpPr>
        <p:spPr>
          <a:xfrm>
            <a:off x="4576641" y="5734808"/>
            <a:ext cx="3038717" cy="276999"/>
          </a:xfrm>
          <a:prstGeom prst="rect">
            <a:avLst/>
          </a:prstGeom>
          <a:noFill/>
        </p:spPr>
        <p:txBody>
          <a:bodyPr wrap="none" rtlCol="0">
            <a:spAutoFit/>
          </a:bodyPr>
          <a:lstStyle/>
          <a:p>
            <a:r>
              <a:rPr lang="en-US" sz="1200" dirty="0"/>
              <a:t>Source: </a:t>
            </a:r>
            <a:r>
              <a:rPr lang="en-US" sz="1200" dirty="0">
                <a:hlinkClick r:id="rId3"/>
              </a:rPr>
              <a:t>https://ontola.io/what-is-linked-data/</a:t>
            </a:r>
            <a:endParaRPr lang="en-US" sz="1200" dirty="0"/>
          </a:p>
        </p:txBody>
      </p:sp>
      <p:pic>
        <p:nvPicPr>
          <p:cNvPr id="12" name="Picture 11" descr="A screenshot of a cell phone&#10;&#10;Description automatically generated">
            <a:extLst>
              <a:ext uri="{FF2B5EF4-FFF2-40B4-BE49-F238E27FC236}">
                <a16:creationId xmlns:a16="http://schemas.microsoft.com/office/drawing/2014/main" id="{5C7CC5C7-F813-4F6C-924F-FAF0AAC55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885665"/>
            <a:ext cx="2779364" cy="1304782"/>
          </a:xfrm>
          <a:prstGeom prst="rect">
            <a:avLst/>
          </a:prstGeom>
        </p:spPr>
      </p:pic>
    </p:spTree>
    <p:extLst>
      <p:ext uri="{BB962C8B-B14F-4D97-AF65-F5344CB8AC3E}">
        <p14:creationId xmlns:p14="http://schemas.microsoft.com/office/powerpoint/2010/main" val="3552983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773B-4EAB-4985-B358-6884531A617E}"/>
              </a:ext>
            </a:extLst>
          </p:cNvPr>
          <p:cNvSpPr>
            <a:spLocks noGrp="1"/>
          </p:cNvSpPr>
          <p:nvPr>
            <p:ph type="title"/>
          </p:nvPr>
        </p:nvSpPr>
        <p:spPr/>
        <p:txBody>
          <a:bodyPr/>
          <a:lstStyle/>
          <a:p>
            <a:r>
              <a:rPr lang="en-US" b="1" dirty="0"/>
              <a:t>JSON-LD</a:t>
            </a:r>
          </a:p>
        </p:txBody>
      </p:sp>
      <p:sp>
        <p:nvSpPr>
          <p:cNvPr id="3" name="Content Placeholder 2">
            <a:extLst>
              <a:ext uri="{FF2B5EF4-FFF2-40B4-BE49-F238E27FC236}">
                <a16:creationId xmlns:a16="http://schemas.microsoft.com/office/drawing/2014/main" id="{80AA1E6A-3346-4DAD-B783-A34BE780FB05}"/>
              </a:ext>
            </a:extLst>
          </p:cNvPr>
          <p:cNvSpPr>
            <a:spLocks noGrp="1"/>
          </p:cNvSpPr>
          <p:nvPr>
            <p:ph idx="1"/>
          </p:nvPr>
        </p:nvSpPr>
        <p:spPr/>
        <p:txBody>
          <a:bodyPr>
            <a:normAutofit fontScale="62500" lnSpcReduction="20000"/>
          </a:bodyPr>
          <a:lstStyle/>
          <a:p>
            <a:r>
              <a:rPr lang="en-US" b="1" dirty="0"/>
              <a:t>JSON-LD</a:t>
            </a:r>
            <a:r>
              <a:rPr lang="en-US" dirty="0"/>
              <a:t> is a method of encoding </a:t>
            </a:r>
            <a:r>
              <a:rPr lang="en-US" b="1" dirty="0"/>
              <a:t>Linked Data</a:t>
            </a:r>
            <a:r>
              <a:rPr lang="en-US" dirty="0"/>
              <a:t> using JSON.</a:t>
            </a:r>
          </a:p>
          <a:p>
            <a:endParaRPr lang="en-US" dirty="0"/>
          </a:p>
          <a:p>
            <a:r>
              <a:rPr lang="en-US" dirty="0"/>
              <a:t>It is a standard way of </a:t>
            </a:r>
            <a:r>
              <a:rPr lang="en-US" b="1" dirty="0"/>
              <a:t>avoiding ambiguity </a:t>
            </a:r>
            <a:r>
              <a:rPr lang="en-US" dirty="0"/>
              <a:t>when expressing Linked Data in JSON so that the data is structured in a format which is </a:t>
            </a:r>
            <a:r>
              <a:rPr lang="en-US" b="1" dirty="0" err="1"/>
              <a:t>parsable</a:t>
            </a:r>
            <a:r>
              <a:rPr lang="en-US" b="1" dirty="0"/>
              <a:t> by machines</a:t>
            </a:r>
            <a:r>
              <a:rPr lang="en-US" dirty="0"/>
              <a:t>.</a:t>
            </a:r>
            <a:endParaRPr lang="el-GR" dirty="0"/>
          </a:p>
          <a:p>
            <a:endParaRPr lang="el-GR" dirty="0"/>
          </a:p>
          <a:p>
            <a:r>
              <a:rPr lang="en-US" b="1" dirty="0"/>
              <a:t>URLs and data models </a:t>
            </a:r>
            <a:r>
              <a:rPr lang="en-US" dirty="0"/>
              <a:t>are used to remove ambiguity by allowing attributes to have both a short form (such as name) and a fully specified long form (such as http://schema.org/name).</a:t>
            </a:r>
          </a:p>
          <a:p>
            <a:endParaRPr lang="en-US" dirty="0"/>
          </a:p>
          <a:p>
            <a:r>
              <a:rPr lang="en-US" dirty="0"/>
              <a:t>JSON-LD is designed around the concept of a "</a:t>
            </a:r>
            <a:r>
              <a:rPr lang="en-US" b="1" dirty="0"/>
              <a:t>context</a:t>
            </a:r>
            <a:r>
              <a:rPr lang="en-US" dirty="0"/>
              <a:t>" which provides additional mappings, allowing the computer to interpret the data with more clarity and depth.</a:t>
            </a:r>
          </a:p>
          <a:p>
            <a:endParaRPr lang="en-US" dirty="0"/>
          </a:p>
          <a:p>
            <a:r>
              <a:rPr lang="en-US" dirty="0"/>
              <a:t>The </a:t>
            </a:r>
            <a:r>
              <a:rPr lang="en-US" b="1" dirty="0"/>
              <a:t>@id keyword </a:t>
            </a:r>
            <a:r>
              <a:rPr lang="en-US" dirty="0"/>
              <a:t>can be used to give a node a URI. This URI identifies the node and can be used to reference it.</a:t>
            </a:r>
          </a:p>
          <a:p>
            <a:pPr marL="0" indent="0">
              <a:buNone/>
            </a:pPr>
            <a:endParaRPr lang="en-US" dirty="0"/>
          </a:p>
          <a:p>
            <a:r>
              <a:rPr lang="en-US" dirty="0"/>
              <a:t>The </a:t>
            </a:r>
            <a:r>
              <a:rPr lang="en-US" b="1" dirty="0"/>
              <a:t>@type keyword </a:t>
            </a:r>
            <a:r>
              <a:rPr lang="en-US" dirty="0"/>
              <a:t>can be used to associate a well-defined data model to the data itself.</a:t>
            </a:r>
          </a:p>
          <a:p>
            <a:endParaRPr lang="en-US" dirty="0"/>
          </a:p>
        </p:txBody>
      </p:sp>
    </p:spTree>
    <p:extLst>
      <p:ext uri="{BB962C8B-B14F-4D97-AF65-F5344CB8AC3E}">
        <p14:creationId xmlns:p14="http://schemas.microsoft.com/office/powerpoint/2010/main" val="1508674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28D4-7195-457D-8E6B-3981CA1D2F8C}"/>
              </a:ext>
            </a:extLst>
          </p:cNvPr>
          <p:cNvSpPr>
            <a:spLocks noGrp="1"/>
          </p:cNvSpPr>
          <p:nvPr>
            <p:ph type="title"/>
          </p:nvPr>
        </p:nvSpPr>
        <p:spPr/>
        <p:txBody>
          <a:bodyPr/>
          <a:lstStyle/>
          <a:p>
            <a:r>
              <a:rPr lang="en-US" b="1" dirty="0"/>
              <a:t>JSON-LD Example</a:t>
            </a:r>
            <a:endParaRPr lang="en-US" dirty="0"/>
          </a:p>
        </p:txBody>
      </p:sp>
      <p:graphicFrame>
        <p:nvGraphicFramePr>
          <p:cNvPr id="6" name="Table 6">
            <a:extLst>
              <a:ext uri="{FF2B5EF4-FFF2-40B4-BE49-F238E27FC236}">
                <a16:creationId xmlns:a16="http://schemas.microsoft.com/office/drawing/2014/main" id="{21F17823-14DF-4D90-A89D-AA44AEDFC263}"/>
              </a:ext>
            </a:extLst>
          </p:cNvPr>
          <p:cNvGraphicFramePr>
            <a:graphicFrameLocks noGrp="1"/>
          </p:cNvGraphicFramePr>
          <p:nvPr>
            <p:ph idx="1"/>
            <p:extLst>
              <p:ext uri="{D42A27DB-BD31-4B8C-83A1-F6EECF244321}">
                <p14:modId xmlns:p14="http://schemas.microsoft.com/office/powerpoint/2010/main" val="2122004060"/>
              </p:ext>
            </p:extLst>
          </p:nvPr>
        </p:nvGraphicFramePr>
        <p:xfrm>
          <a:off x="838200" y="1446897"/>
          <a:ext cx="10515600" cy="49530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45835561"/>
                    </a:ext>
                  </a:extLst>
                </a:gridCol>
                <a:gridCol w="5257800">
                  <a:extLst>
                    <a:ext uri="{9D8B030D-6E8A-4147-A177-3AD203B41FA5}">
                      <a16:colId xmlns:a16="http://schemas.microsoft.com/office/drawing/2014/main" val="778855646"/>
                    </a:ext>
                  </a:extLst>
                </a:gridCol>
              </a:tblGrid>
              <a:tr h="370840">
                <a:tc>
                  <a:txBody>
                    <a:bodyPr/>
                    <a:lstStyle/>
                    <a:p>
                      <a:endParaRPr lang="en-US" sz="1100" b="1" dirty="0">
                        <a:solidFill>
                          <a:schemeClr val="tx1"/>
                        </a:solidFill>
                      </a:endParaRPr>
                    </a:p>
                    <a:p>
                      <a:endParaRPr lang="en-US" sz="1100" b="1" dirty="0">
                        <a:solidFill>
                          <a:schemeClr val="tx1"/>
                        </a:solidFill>
                      </a:endParaRPr>
                    </a:p>
                    <a:p>
                      <a:endParaRPr lang="en-US" sz="1100" b="1" dirty="0">
                        <a:solidFill>
                          <a:schemeClr val="tx1"/>
                        </a:solidFill>
                      </a:endParaRPr>
                    </a:p>
                    <a:p>
                      <a:endParaRPr lang="en-US" sz="1100" b="1" dirty="0">
                        <a:solidFill>
                          <a:schemeClr val="tx1"/>
                        </a:solidFill>
                      </a:endParaRPr>
                    </a:p>
                    <a:p>
                      <a:r>
                        <a:rPr lang="en-US" sz="1100" b="1" dirty="0">
                          <a:solidFill>
                            <a:schemeClr val="tx1"/>
                          </a:solidFill>
                        </a:rPr>
                        <a:t>{</a:t>
                      </a:r>
                    </a:p>
                    <a:p>
                      <a:r>
                        <a:rPr lang="en-US" sz="1100" b="1" dirty="0">
                          <a:solidFill>
                            <a:schemeClr val="tx1"/>
                          </a:solidFill>
                        </a:rPr>
                        <a:t>  "@context": "http://schema.org/",</a:t>
                      </a:r>
                    </a:p>
                    <a:p>
                      <a:r>
                        <a:rPr lang="en-US" sz="1100" b="1" dirty="0">
                          <a:solidFill>
                            <a:schemeClr val="tx1"/>
                          </a:solidFill>
                        </a:rPr>
                        <a:t>  "@type": "Person",</a:t>
                      </a:r>
                    </a:p>
                    <a:p>
                      <a:r>
                        <a:rPr lang="en-US" sz="1100" b="1" dirty="0">
                          <a:solidFill>
                            <a:schemeClr val="tx1"/>
                          </a:solidFill>
                        </a:rPr>
                        <a:t>  "address": {</a:t>
                      </a:r>
                    </a:p>
                    <a:p>
                      <a:r>
                        <a:rPr lang="en-US" sz="1100" b="1" dirty="0">
                          <a:solidFill>
                            <a:schemeClr val="tx1"/>
                          </a:solidFill>
                        </a:rPr>
                        <a:t>    "@type": "</a:t>
                      </a:r>
                      <a:r>
                        <a:rPr lang="en-US" sz="1100" b="1" dirty="0" err="1">
                          <a:solidFill>
                            <a:schemeClr val="tx1"/>
                          </a:solidFill>
                        </a:rPr>
                        <a:t>PostalAddress</a:t>
                      </a:r>
                      <a:r>
                        <a:rPr lang="en-US" sz="1100" b="1" dirty="0">
                          <a:solidFill>
                            <a:schemeClr val="tx1"/>
                          </a:solidFill>
                        </a:rPr>
                        <a:t>",</a:t>
                      </a:r>
                    </a:p>
                    <a:p>
                      <a:r>
                        <a:rPr lang="en-US" sz="1100" b="1" dirty="0">
                          <a:solidFill>
                            <a:schemeClr val="tx1"/>
                          </a:solidFill>
                        </a:rPr>
                        <a:t>    "</a:t>
                      </a:r>
                      <a:r>
                        <a:rPr lang="en-US" sz="1100" b="1" dirty="0" err="1">
                          <a:solidFill>
                            <a:schemeClr val="tx1"/>
                          </a:solidFill>
                        </a:rPr>
                        <a:t>addressLocality</a:t>
                      </a:r>
                      <a:r>
                        <a:rPr lang="en-US" sz="1100" b="1" dirty="0">
                          <a:solidFill>
                            <a:schemeClr val="tx1"/>
                          </a:solidFill>
                        </a:rPr>
                        <a:t>": "Seattle",</a:t>
                      </a:r>
                    </a:p>
                    <a:p>
                      <a:r>
                        <a:rPr lang="en-US" sz="1100" b="1" dirty="0">
                          <a:solidFill>
                            <a:schemeClr val="tx1"/>
                          </a:solidFill>
                        </a:rPr>
                        <a:t>    "</a:t>
                      </a:r>
                      <a:r>
                        <a:rPr lang="en-US" sz="1100" b="1" dirty="0" err="1">
                          <a:solidFill>
                            <a:schemeClr val="tx1"/>
                          </a:solidFill>
                        </a:rPr>
                        <a:t>addressRegion</a:t>
                      </a:r>
                      <a:r>
                        <a:rPr lang="en-US" sz="1100" b="1" dirty="0">
                          <a:solidFill>
                            <a:schemeClr val="tx1"/>
                          </a:solidFill>
                        </a:rPr>
                        <a:t>": "WA",</a:t>
                      </a:r>
                    </a:p>
                    <a:p>
                      <a:r>
                        <a:rPr lang="en-US" sz="1100" b="1" dirty="0">
                          <a:solidFill>
                            <a:schemeClr val="tx1"/>
                          </a:solidFill>
                        </a:rPr>
                        <a:t>    "</a:t>
                      </a:r>
                      <a:r>
                        <a:rPr lang="en-US" sz="1100" b="1" dirty="0" err="1">
                          <a:solidFill>
                            <a:schemeClr val="tx1"/>
                          </a:solidFill>
                        </a:rPr>
                        <a:t>postalCode</a:t>
                      </a:r>
                      <a:r>
                        <a:rPr lang="en-US" sz="1100" b="1" dirty="0">
                          <a:solidFill>
                            <a:schemeClr val="tx1"/>
                          </a:solidFill>
                        </a:rPr>
                        <a:t>": "98052",</a:t>
                      </a:r>
                    </a:p>
                    <a:p>
                      <a:r>
                        <a:rPr lang="en-US" sz="1100" b="1" dirty="0">
                          <a:solidFill>
                            <a:schemeClr val="tx1"/>
                          </a:solidFill>
                        </a:rPr>
                        <a:t>    "</a:t>
                      </a:r>
                      <a:r>
                        <a:rPr lang="en-US" sz="1100" b="1" dirty="0" err="1">
                          <a:solidFill>
                            <a:schemeClr val="tx1"/>
                          </a:solidFill>
                        </a:rPr>
                        <a:t>streetAddress</a:t>
                      </a:r>
                      <a:r>
                        <a:rPr lang="en-US" sz="1100" b="1" dirty="0">
                          <a:solidFill>
                            <a:schemeClr val="tx1"/>
                          </a:solidFill>
                        </a:rPr>
                        <a:t>": "20341 Whitworth Institute 405 N. Whitworth"</a:t>
                      </a:r>
                    </a:p>
                    <a:p>
                      <a:r>
                        <a:rPr lang="en-US" sz="1100" b="1" dirty="0">
                          <a:solidFill>
                            <a:schemeClr val="tx1"/>
                          </a:solidFill>
                        </a:rPr>
                        <a:t>  },</a:t>
                      </a:r>
                    </a:p>
                    <a:p>
                      <a:r>
                        <a:rPr lang="en-US" sz="1100" b="1" dirty="0">
                          <a:solidFill>
                            <a:schemeClr val="tx1"/>
                          </a:solidFill>
                        </a:rPr>
                        <a:t>  "colleague": [</a:t>
                      </a:r>
                    </a:p>
                    <a:p>
                      <a:r>
                        <a:rPr lang="en-US" sz="1100" b="1" dirty="0">
                          <a:solidFill>
                            <a:schemeClr val="tx1"/>
                          </a:solidFill>
                        </a:rPr>
                        <a:t>    "http://www.xyz.edu/students/alicejones.html",</a:t>
                      </a:r>
                    </a:p>
                    <a:p>
                      <a:r>
                        <a:rPr lang="en-US" sz="1100" b="1" dirty="0">
                          <a:solidFill>
                            <a:schemeClr val="tx1"/>
                          </a:solidFill>
                        </a:rPr>
                        <a:t>    "http://www.xyz.edu/students/bobsmith.html"</a:t>
                      </a:r>
                    </a:p>
                    <a:p>
                      <a:r>
                        <a:rPr lang="en-US" sz="1100" b="1" dirty="0">
                          <a:solidFill>
                            <a:schemeClr val="tx1"/>
                          </a:solidFill>
                        </a:rPr>
                        <a:t>  ],</a:t>
                      </a:r>
                    </a:p>
                    <a:p>
                      <a:r>
                        <a:rPr lang="en-US" sz="1100" b="1" dirty="0">
                          <a:solidFill>
                            <a:schemeClr val="tx1"/>
                          </a:solidFill>
                        </a:rPr>
                        <a:t>  "email": "mailto:jane-doe@xyz.edu",</a:t>
                      </a:r>
                    </a:p>
                    <a:p>
                      <a:r>
                        <a:rPr lang="en-US" sz="1100" b="1" dirty="0">
                          <a:solidFill>
                            <a:schemeClr val="tx1"/>
                          </a:solidFill>
                        </a:rPr>
                        <a:t>  "image": "janedoe.jpg",</a:t>
                      </a:r>
                    </a:p>
                    <a:p>
                      <a:r>
                        <a:rPr lang="en-US" sz="1100" b="1" dirty="0">
                          <a:solidFill>
                            <a:schemeClr val="tx1"/>
                          </a:solidFill>
                        </a:rPr>
                        <a:t>  "</a:t>
                      </a:r>
                      <a:r>
                        <a:rPr lang="en-US" sz="1100" b="1" dirty="0" err="1">
                          <a:solidFill>
                            <a:schemeClr val="tx1"/>
                          </a:solidFill>
                        </a:rPr>
                        <a:t>jobTitle</a:t>
                      </a:r>
                      <a:r>
                        <a:rPr lang="en-US" sz="1100" b="1" dirty="0">
                          <a:solidFill>
                            <a:schemeClr val="tx1"/>
                          </a:solidFill>
                        </a:rPr>
                        <a:t>": "Professor",</a:t>
                      </a:r>
                    </a:p>
                    <a:p>
                      <a:r>
                        <a:rPr lang="en-US" sz="1100" b="1" dirty="0">
                          <a:solidFill>
                            <a:schemeClr val="tx1"/>
                          </a:solidFill>
                        </a:rPr>
                        <a:t>  "name": "Jane Doe",</a:t>
                      </a:r>
                    </a:p>
                    <a:p>
                      <a:r>
                        <a:rPr lang="en-US" sz="1100" b="1" dirty="0">
                          <a:solidFill>
                            <a:schemeClr val="tx1"/>
                          </a:solidFill>
                        </a:rPr>
                        <a:t>  "telephone": "(425) 123-4567",</a:t>
                      </a:r>
                    </a:p>
                    <a:p>
                      <a:r>
                        <a:rPr lang="en-US" sz="1100" b="1" dirty="0">
                          <a:solidFill>
                            <a:schemeClr val="tx1"/>
                          </a:solidFill>
                        </a:rPr>
                        <a:t>  "</a:t>
                      </a:r>
                      <a:r>
                        <a:rPr lang="en-US" sz="1100" b="1" dirty="0" err="1">
                          <a:solidFill>
                            <a:schemeClr val="tx1"/>
                          </a:solidFill>
                        </a:rPr>
                        <a:t>url</a:t>
                      </a:r>
                      <a:r>
                        <a:rPr lang="en-US" sz="1100" b="1" dirty="0">
                          <a:solidFill>
                            <a:schemeClr val="tx1"/>
                          </a:solidFill>
                        </a:rPr>
                        <a:t>": "http://www.janedoe.com"</a:t>
                      </a:r>
                    </a:p>
                    <a:p>
                      <a:r>
                        <a:rPr lang="en-US" sz="1100" b="1" dirty="0">
                          <a:solidFill>
                            <a:schemeClr val="tx1"/>
                          </a:solidFill>
                        </a:rPr>
                        <a:t>}</a:t>
                      </a:r>
                    </a:p>
                    <a:p>
                      <a:endParaRPr lang="en-US" sz="1100" b="1" dirty="0">
                        <a:solidFill>
                          <a:schemeClr val="tx1"/>
                        </a:solidFill>
                      </a:endParaRPr>
                    </a:p>
                    <a:p>
                      <a:endParaRPr lang="en-US" sz="1100" b="1" dirty="0">
                        <a:solidFill>
                          <a:schemeClr val="tx1"/>
                        </a:solidFill>
                      </a:endParaRPr>
                    </a:p>
                    <a:p>
                      <a:endParaRPr lang="en-US" sz="1100" b="1" dirty="0">
                        <a:solidFill>
                          <a:schemeClr val="tx1"/>
                        </a:solidFill>
                      </a:endParaRPr>
                    </a:p>
                    <a:p>
                      <a:endParaRPr lang="en-US" sz="1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a:solidFill>
                            <a:schemeClr val="tx1"/>
                          </a:solidFill>
                        </a:rPr>
                        <a:t>{</a:t>
                      </a:r>
                    </a:p>
                    <a:p>
                      <a:r>
                        <a:rPr lang="en-US" sz="1100" b="1" dirty="0">
                          <a:solidFill>
                            <a:schemeClr val="tx1"/>
                          </a:solidFill>
                        </a:rPr>
                        <a:t>  "@type": "http://schema.org/Person",</a:t>
                      </a:r>
                    </a:p>
                    <a:p>
                      <a:r>
                        <a:rPr lang="en-US" sz="1100" b="1" dirty="0">
                          <a:solidFill>
                            <a:schemeClr val="tx1"/>
                          </a:solidFill>
                        </a:rPr>
                        <a:t>  "http://schema.org/address": {</a:t>
                      </a:r>
                    </a:p>
                    <a:p>
                      <a:r>
                        <a:rPr lang="en-US" sz="1100" b="1" dirty="0">
                          <a:solidFill>
                            <a:schemeClr val="tx1"/>
                          </a:solidFill>
                        </a:rPr>
                        <a:t>    "@type": "http://schema.org/</a:t>
                      </a:r>
                      <a:r>
                        <a:rPr lang="en-US" sz="1100" b="1" dirty="0" err="1">
                          <a:solidFill>
                            <a:schemeClr val="tx1"/>
                          </a:solidFill>
                        </a:rPr>
                        <a:t>PostalAddress</a:t>
                      </a:r>
                      <a:r>
                        <a:rPr lang="en-US" sz="1100" b="1" dirty="0">
                          <a:solidFill>
                            <a:schemeClr val="tx1"/>
                          </a:solidFill>
                        </a:rPr>
                        <a:t>",</a:t>
                      </a:r>
                    </a:p>
                    <a:p>
                      <a:r>
                        <a:rPr lang="en-US" sz="1100" b="1" dirty="0">
                          <a:solidFill>
                            <a:schemeClr val="tx1"/>
                          </a:solidFill>
                        </a:rPr>
                        <a:t>    "http://schema.org/</a:t>
                      </a:r>
                      <a:r>
                        <a:rPr lang="en-US" sz="1100" b="1" dirty="0" err="1">
                          <a:solidFill>
                            <a:schemeClr val="tx1"/>
                          </a:solidFill>
                        </a:rPr>
                        <a:t>addressLocality</a:t>
                      </a:r>
                      <a:r>
                        <a:rPr lang="en-US" sz="1100" b="1" dirty="0">
                          <a:solidFill>
                            <a:schemeClr val="tx1"/>
                          </a:solidFill>
                        </a:rPr>
                        <a:t>": "Seattle",</a:t>
                      </a:r>
                    </a:p>
                    <a:p>
                      <a:r>
                        <a:rPr lang="en-US" sz="1100" b="1" dirty="0">
                          <a:solidFill>
                            <a:schemeClr val="tx1"/>
                          </a:solidFill>
                        </a:rPr>
                        <a:t>    "http://schema.org/</a:t>
                      </a:r>
                      <a:r>
                        <a:rPr lang="en-US" sz="1100" b="1" dirty="0" err="1">
                          <a:solidFill>
                            <a:schemeClr val="tx1"/>
                          </a:solidFill>
                        </a:rPr>
                        <a:t>addressRegion</a:t>
                      </a:r>
                      <a:r>
                        <a:rPr lang="en-US" sz="1100" b="1" dirty="0">
                          <a:solidFill>
                            <a:schemeClr val="tx1"/>
                          </a:solidFill>
                        </a:rPr>
                        <a:t>": "WA",</a:t>
                      </a:r>
                    </a:p>
                    <a:p>
                      <a:r>
                        <a:rPr lang="en-US" sz="1100" b="1" dirty="0">
                          <a:solidFill>
                            <a:schemeClr val="tx1"/>
                          </a:solidFill>
                        </a:rPr>
                        <a:t>    "http://schema.org/</a:t>
                      </a:r>
                      <a:r>
                        <a:rPr lang="en-US" sz="1100" b="1" dirty="0" err="1">
                          <a:solidFill>
                            <a:schemeClr val="tx1"/>
                          </a:solidFill>
                        </a:rPr>
                        <a:t>postalCode</a:t>
                      </a:r>
                      <a:r>
                        <a:rPr lang="en-US" sz="1100" b="1" dirty="0">
                          <a:solidFill>
                            <a:schemeClr val="tx1"/>
                          </a:solidFill>
                        </a:rPr>
                        <a:t>": "98052",</a:t>
                      </a:r>
                    </a:p>
                    <a:p>
                      <a:r>
                        <a:rPr lang="en-US" sz="1100" b="1" dirty="0">
                          <a:solidFill>
                            <a:schemeClr val="tx1"/>
                          </a:solidFill>
                        </a:rPr>
                        <a:t>    "http://schema.org/</a:t>
                      </a:r>
                      <a:r>
                        <a:rPr lang="en-US" sz="1100" b="1" dirty="0" err="1">
                          <a:solidFill>
                            <a:schemeClr val="tx1"/>
                          </a:solidFill>
                        </a:rPr>
                        <a:t>streetAddress</a:t>
                      </a:r>
                      <a:r>
                        <a:rPr lang="en-US" sz="1100" b="1" dirty="0">
                          <a:solidFill>
                            <a:schemeClr val="tx1"/>
                          </a:solidFill>
                        </a:rPr>
                        <a:t>": "20341 Whitworth Institute 405 N. Whitworth"</a:t>
                      </a:r>
                    </a:p>
                    <a:p>
                      <a:r>
                        <a:rPr lang="en-US" sz="1100" b="1" dirty="0">
                          <a:solidFill>
                            <a:schemeClr val="tx1"/>
                          </a:solidFill>
                        </a:rPr>
                        <a:t>  },</a:t>
                      </a:r>
                    </a:p>
                    <a:p>
                      <a:r>
                        <a:rPr lang="en-US" sz="1100" b="1" dirty="0">
                          <a:solidFill>
                            <a:schemeClr val="tx1"/>
                          </a:solidFill>
                        </a:rPr>
                        <a:t>  "http://schema.org/colleague": [</a:t>
                      </a:r>
                    </a:p>
                    <a:p>
                      <a:r>
                        <a:rPr lang="en-US" sz="1100" b="1" dirty="0">
                          <a:solidFill>
                            <a:schemeClr val="tx1"/>
                          </a:solidFill>
                        </a:rPr>
                        <a:t>    {</a:t>
                      </a:r>
                    </a:p>
                    <a:p>
                      <a:r>
                        <a:rPr lang="en-US" sz="1100" b="1" dirty="0">
                          <a:solidFill>
                            <a:schemeClr val="tx1"/>
                          </a:solidFill>
                        </a:rPr>
                        <a:t>      "@id": "http://www.xyz.edu/students/alicejones.html"</a:t>
                      </a:r>
                    </a:p>
                    <a:p>
                      <a:r>
                        <a:rPr lang="en-US" sz="1100" b="1" dirty="0">
                          <a:solidFill>
                            <a:schemeClr val="tx1"/>
                          </a:solidFill>
                        </a:rPr>
                        <a:t>    },</a:t>
                      </a:r>
                    </a:p>
                    <a:p>
                      <a:r>
                        <a:rPr lang="en-US" sz="1100" b="1" dirty="0">
                          <a:solidFill>
                            <a:schemeClr val="tx1"/>
                          </a:solidFill>
                        </a:rPr>
                        <a:t>    {</a:t>
                      </a:r>
                    </a:p>
                    <a:p>
                      <a:r>
                        <a:rPr lang="en-US" sz="1100" b="1" dirty="0">
                          <a:solidFill>
                            <a:schemeClr val="tx1"/>
                          </a:solidFill>
                        </a:rPr>
                        <a:t>      "@id": "http://www.xyz.edu/students/bobsmith.html"</a:t>
                      </a:r>
                    </a:p>
                    <a:p>
                      <a:r>
                        <a:rPr lang="en-US" sz="1100" b="1" dirty="0">
                          <a:solidFill>
                            <a:schemeClr val="tx1"/>
                          </a:solidFill>
                        </a:rPr>
                        <a:t>    }</a:t>
                      </a:r>
                    </a:p>
                    <a:p>
                      <a:r>
                        <a:rPr lang="en-US" sz="1100" b="1" dirty="0">
                          <a:solidFill>
                            <a:schemeClr val="tx1"/>
                          </a:solidFill>
                        </a:rPr>
                        <a:t>  ],</a:t>
                      </a:r>
                    </a:p>
                    <a:p>
                      <a:r>
                        <a:rPr lang="en-US" sz="1100" b="1" dirty="0">
                          <a:solidFill>
                            <a:schemeClr val="tx1"/>
                          </a:solidFill>
                        </a:rPr>
                        <a:t>  "http://schema.org/email": "mailto:jane-doe@xyz.edu",</a:t>
                      </a:r>
                    </a:p>
                    <a:p>
                      <a:r>
                        <a:rPr lang="en-US" sz="1100" b="1" dirty="0">
                          <a:solidFill>
                            <a:schemeClr val="tx1"/>
                          </a:solidFill>
                        </a:rPr>
                        <a:t>  "http://schema.org/image": {</a:t>
                      </a:r>
                    </a:p>
                    <a:p>
                      <a:r>
                        <a:rPr lang="en-US" sz="1100" b="1" dirty="0">
                          <a:solidFill>
                            <a:schemeClr val="tx1"/>
                          </a:solidFill>
                        </a:rPr>
                        <a:t>    "@id": "janedoe.jpg"</a:t>
                      </a:r>
                    </a:p>
                    <a:p>
                      <a:r>
                        <a:rPr lang="en-US" sz="1100" b="1" dirty="0">
                          <a:solidFill>
                            <a:schemeClr val="tx1"/>
                          </a:solidFill>
                        </a:rPr>
                        <a:t>  },</a:t>
                      </a:r>
                    </a:p>
                    <a:p>
                      <a:r>
                        <a:rPr lang="en-US" sz="1100" b="1" dirty="0">
                          <a:solidFill>
                            <a:schemeClr val="tx1"/>
                          </a:solidFill>
                        </a:rPr>
                        <a:t>  "http://schema.org/</a:t>
                      </a:r>
                      <a:r>
                        <a:rPr lang="en-US" sz="1100" b="1" dirty="0" err="1">
                          <a:solidFill>
                            <a:schemeClr val="tx1"/>
                          </a:solidFill>
                        </a:rPr>
                        <a:t>jobTitle</a:t>
                      </a:r>
                      <a:r>
                        <a:rPr lang="en-US" sz="1100" b="1" dirty="0">
                          <a:solidFill>
                            <a:schemeClr val="tx1"/>
                          </a:solidFill>
                        </a:rPr>
                        <a:t>": "Professor",</a:t>
                      </a:r>
                    </a:p>
                    <a:p>
                      <a:r>
                        <a:rPr lang="en-US" sz="1100" b="1" dirty="0">
                          <a:solidFill>
                            <a:schemeClr val="tx1"/>
                          </a:solidFill>
                        </a:rPr>
                        <a:t>  "http://schema.org/name": "Jane Doe",</a:t>
                      </a:r>
                    </a:p>
                    <a:p>
                      <a:r>
                        <a:rPr lang="en-US" sz="1100" b="1" dirty="0">
                          <a:solidFill>
                            <a:schemeClr val="tx1"/>
                          </a:solidFill>
                        </a:rPr>
                        <a:t>  "http://schema.org/telephone": "(425) 123-4567",</a:t>
                      </a:r>
                    </a:p>
                    <a:p>
                      <a:r>
                        <a:rPr lang="en-US" sz="1100" b="1" dirty="0">
                          <a:solidFill>
                            <a:schemeClr val="tx1"/>
                          </a:solidFill>
                        </a:rPr>
                        <a:t>  "http://schema.org/</a:t>
                      </a:r>
                      <a:r>
                        <a:rPr lang="en-US" sz="1100" b="1" dirty="0" err="1">
                          <a:solidFill>
                            <a:schemeClr val="tx1"/>
                          </a:solidFill>
                        </a:rPr>
                        <a:t>url</a:t>
                      </a:r>
                      <a:r>
                        <a:rPr lang="en-US" sz="1100" b="1" dirty="0">
                          <a:solidFill>
                            <a:schemeClr val="tx1"/>
                          </a:solidFill>
                        </a:rPr>
                        <a:t>": {</a:t>
                      </a:r>
                    </a:p>
                    <a:p>
                      <a:r>
                        <a:rPr lang="en-US" sz="1100" b="1" dirty="0">
                          <a:solidFill>
                            <a:schemeClr val="tx1"/>
                          </a:solidFill>
                        </a:rPr>
                        <a:t>    "@id": "http://www.janedoe.com"</a:t>
                      </a:r>
                    </a:p>
                    <a:p>
                      <a:r>
                        <a:rPr lang="en-US" sz="1100" b="1" dirty="0">
                          <a:solidFill>
                            <a:schemeClr val="tx1"/>
                          </a:solidFill>
                        </a:rPr>
                        <a:t>  }</a:t>
                      </a:r>
                    </a:p>
                    <a:p>
                      <a:r>
                        <a:rPr lang="en-US" sz="11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9154496"/>
                  </a:ext>
                </a:extLst>
              </a:tr>
            </a:tbl>
          </a:graphicData>
        </a:graphic>
      </p:graphicFrame>
      <p:sp>
        <p:nvSpPr>
          <p:cNvPr id="3" name="TextBox 2">
            <a:extLst>
              <a:ext uri="{FF2B5EF4-FFF2-40B4-BE49-F238E27FC236}">
                <a16:creationId xmlns:a16="http://schemas.microsoft.com/office/drawing/2014/main" id="{A4EC74BF-BDCA-4BDE-B6AB-5C419433054A}"/>
              </a:ext>
            </a:extLst>
          </p:cNvPr>
          <p:cNvSpPr txBox="1"/>
          <p:nvPr/>
        </p:nvSpPr>
        <p:spPr>
          <a:xfrm>
            <a:off x="3897898" y="6492875"/>
            <a:ext cx="4396203" cy="276999"/>
          </a:xfrm>
          <a:prstGeom prst="rect">
            <a:avLst/>
          </a:prstGeom>
          <a:noFill/>
        </p:spPr>
        <p:txBody>
          <a:bodyPr wrap="none" rtlCol="0">
            <a:spAutoFit/>
          </a:bodyPr>
          <a:lstStyle/>
          <a:p>
            <a:r>
              <a:rPr lang="en-US" sz="1200" dirty="0"/>
              <a:t>Sources: </a:t>
            </a:r>
            <a:r>
              <a:rPr lang="en-US" sz="1200" dirty="0">
                <a:hlinkClick r:id="rId2"/>
              </a:rPr>
              <a:t>https://schema.org/email</a:t>
            </a:r>
            <a:r>
              <a:rPr lang="en-US" sz="1200" dirty="0"/>
              <a:t>, </a:t>
            </a:r>
            <a:r>
              <a:rPr lang="en-US" sz="1200" dirty="0">
                <a:hlinkClick r:id="rId3"/>
              </a:rPr>
              <a:t>https://json-ld.org/playground/</a:t>
            </a:r>
            <a:endParaRPr lang="en-US" sz="1200" dirty="0"/>
          </a:p>
        </p:txBody>
      </p:sp>
    </p:spTree>
    <p:extLst>
      <p:ext uri="{BB962C8B-B14F-4D97-AF65-F5344CB8AC3E}">
        <p14:creationId xmlns:p14="http://schemas.microsoft.com/office/powerpoint/2010/main" val="32844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2BE2-503F-4A2B-AD03-7C5F43A0686C}"/>
              </a:ext>
            </a:extLst>
          </p:cNvPr>
          <p:cNvSpPr>
            <a:spLocks noGrp="1"/>
          </p:cNvSpPr>
          <p:nvPr>
            <p:ph type="title"/>
          </p:nvPr>
        </p:nvSpPr>
        <p:spPr/>
        <p:txBody>
          <a:bodyPr/>
          <a:lstStyle/>
          <a:p>
            <a:r>
              <a:rPr lang="en-US" b="1" dirty="0"/>
              <a:t>NGSI-LD</a:t>
            </a:r>
          </a:p>
        </p:txBody>
      </p:sp>
      <p:sp>
        <p:nvSpPr>
          <p:cNvPr id="3" name="Content Placeholder 2">
            <a:extLst>
              <a:ext uri="{FF2B5EF4-FFF2-40B4-BE49-F238E27FC236}">
                <a16:creationId xmlns:a16="http://schemas.microsoft.com/office/drawing/2014/main" id="{F8041B4E-50CE-45ED-8B8A-312B509860AD}"/>
              </a:ext>
            </a:extLst>
          </p:cNvPr>
          <p:cNvSpPr>
            <a:spLocks noGrp="1"/>
          </p:cNvSpPr>
          <p:nvPr>
            <p:ph idx="1"/>
          </p:nvPr>
        </p:nvSpPr>
        <p:spPr/>
        <p:txBody>
          <a:bodyPr>
            <a:normAutofit/>
          </a:bodyPr>
          <a:lstStyle/>
          <a:p>
            <a:r>
              <a:rPr lang="en-US" b="1" dirty="0"/>
              <a:t>NGSI-LD</a:t>
            </a:r>
            <a:r>
              <a:rPr lang="en-US" dirty="0"/>
              <a:t> is an evolution of the </a:t>
            </a:r>
            <a:r>
              <a:rPr lang="en-US" b="1" dirty="0"/>
              <a:t>NGSI v2</a:t>
            </a:r>
            <a:r>
              <a:rPr lang="en-US" dirty="0"/>
              <a:t>, which has been modified to improve support for </a:t>
            </a:r>
            <a:r>
              <a:rPr lang="en-US" b="1" dirty="0"/>
              <a:t>Linked Data </a:t>
            </a:r>
            <a:r>
              <a:rPr lang="en-US" dirty="0"/>
              <a:t>by</a:t>
            </a:r>
            <a:r>
              <a:rPr lang="en-US" b="1" dirty="0"/>
              <a:t> </a:t>
            </a:r>
            <a:r>
              <a:rPr lang="en-US" dirty="0"/>
              <a:t>exploiting the capabilities offered by JSON-LD.</a:t>
            </a:r>
          </a:p>
          <a:p>
            <a:endParaRPr lang="en-US" dirty="0"/>
          </a:p>
          <a:p>
            <a:r>
              <a:rPr lang="en-US" dirty="0"/>
              <a:t>Creating proper </a:t>
            </a:r>
            <a:r>
              <a:rPr lang="en-US" b="1" dirty="0"/>
              <a:t>machine-readable Linked Data</a:t>
            </a:r>
            <a:r>
              <a:rPr lang="en-US" dirty="0"/>
              <a:t> is fundamental to NGSI-LD.</a:t>
            </a:r>
          </a:p>
          <a:p>
            <a:pPr marL="0" indent="0">
              <a:buNone/>
            </a:pPr>
            <a:endParaRPr lang="en-US" dirty="0"/>
          </a:p>
        </p:txBody>
      </p:sp>
    </p:spTree>
    <p:extLst>
      <p:ext uri="{BB962C8B-B14F-4D97-AF65-F5344CB8AC3E}">
        <p14:creationId xmlns:p14="http://schemas.microsoft.com/office/powerpoint/2010/main" val="991715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E6A15-0869-4949-8E87-746FC57BFD80}"/>
              </a:ext>
            </a:extLst>
          </p:cNvPr>
          <p:cNvSpPr>
            <a:spLocks noGrp="1"/>
          </p:cNvSpPr>
          <p:nvPr>
            <p:ph type="title"/>
          </p:nvPr>
        </p:nvSpPr>
        <p:spPr/>
        <p:txBody>
          <a:bodyPr/>
          <a:lstStyle/>
          <a:p>
            <a:r>
              <a:rPr lang="en-US" b="1" dirty="0"/>
              <a:t>NGSI-LD Data Model</a:t>
            </a:r>
          </a:p>
        </p:txBody>
      </p:sp>
      <p:pic>
        <p:nvPicPr>
          <p:cNvPr id="5" name="Picture 4" descr="A screenshot of a cell phone&#10;&#10;Description automatically generated">
            <a:extLst>
              <a:ext uri="{FF2B5EF4-FFF2-40B4-BE49-F238E27FC236}">
                <a16:creationId xmlns:a16="http://schemas.microsoft.com/office/drawing/2014/main" id="{2F2547F7-1B84-4A97-B53F-02C7032C7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20" y="1392572"/>
            <a:ext cx="11109360" cy="4920756"/>
          </a:xfrm>
          <a:prstGeom prst="rect">
            <a:avLst/>
          </a:prstGeom>
        </p:spPr>
      </p:pic>
      <p:sp>
        <p:nvSpPr>
          <p:cNvPr id="6" name="TextBox 5">
            <a:extLst>
              <a:ext uri="{FF2B5EF4-FFF2-40B4-BE49-F238E27FC236}">
                <a16:creationId xmlns:a16="http://schemas.microsoft.com/office/drawing/2014/main" id="{A10ED38A-FF35-45DF-AAD2-AA692E6D24EB}"/>
              </a:ext>
            </a:extLst>
          </p:cNvPr>
          <p:cNvSpPr txBox="1"/>
          <p:nvPr/>
        </p:nvSpPr>
        <p:spPr>
          <a:xfrm>
            <a:off x="8636600" y="1192517"/>
            <a:ext cx="3014080" cy="400110"/>
          </a:xfrm>
          <a:prstGeom prst="rect">
            <a:avLst/>
          </a:prstGeom>
          <a:solidFill>
            <a:schemeClr val="bg1"/>
          </a:solidFill>
        </p:spPr>
        <p:txBody>
          <a:bodyPr wrap="square" rtlCol="0">
            <a:spAutoFit/>
          </a:bodyPr>
          <a:lstStyle/>
          <a:p>
            <a:r>
              <a:rPr lang="en-US" sz="1000" dirty="0">
                <a:solidFill>
                  <a:schemeClr val="accent2"/>
                </a:solidFill>
              </a:rPr>
              <a:t>id: urn:ngsi-ld:Building:store001</a:t>
            </a:r>
          </a:p>
          <a:p>
            <a:r>
              <a:rPr lang="en-US" sz="1000" dirty="0">
                <a:solidFill>
                  <a:schemeClr val="accent2"/>
                </a:solidFill>
              </a:rPr>
              <a:t>type: https://uri.fiware.org/ns/data-models#Building</a:t>
            </a:r>
          </a:p>
        </p:txBody>
      </p:sp>
      <p:sp>
        <p:nvSpPr>
          <p:cNvPr id="7" name="TextBox 6">
            <a:extLst>
              <a:ext uri="{FF2B5EF4-FFF2-40B4-BE49-F238E27FC236}">
                <a16:creationId xmlns:a16="http://schemas.microsoft.com/office/drawing/2014/main" id="{135E3603-B8FA-4581-93F6-72D909CA163D}"/>
              </a:ext>
            </a:extLst>
          </p:cNvPr>
          <p:cNvSpPr txBox="1"/>
          <p:nvPr/>
        </p:nvSpPr>
        <p:spPr>
          <a:xfrm>
            <a:off x="6895751" y="2199854"/>
            <a:ext cx="1808508" cy="246221"/>
          </a:xfrm>
          <a:prstGeom prst="rect">
            <a:avLst/>
          </a:prstGeom>
          <a:noFill/>
        </p:spPr>
        <p:txBody>
          <a:bodyPr wrap="none" rtlCol="0">
            <a:spAutoFit/>
          </a:bodyPr>
          <a:lstStyle/>
          <a:p>
            <a:r>
              <a:rPr lang="en-US" sz="1000" dirty="0">
                <a:solidFill>
                  <a:schemeClr val="accent2"/>
                </a:solidFill>
              </a:rPr>
              <a:t>id: https://schema.org/address</a:t>
            </a:r>
          </a:p>
        </p:txBody>
      </p:sp>
      <p:sp>
        <p:nvSpPr>
          <p:cNvPr id="8" name="TextBox 7">
            <a:extLst>
              <a:ext uri="{FF2B5EF4-FFF2-40B4-BE49-F238E27FC236}">
                <a16:creationId xmlns:a16="http://schemas.microsoft.com/office/drawing/2014/main" id="{79344ABE-A7A5-46BE-81DD-8203D48B2E6F}"/>
              </a:ext>
            </a:extLst>
          </p:cNvPr>
          <p:cNvSpPr txBox="1"/>
          <p:nvPr/>
        </p:nvSpPr>
        <p:spPr>
          <a:xfrm>
            <a:off x="9039272" y="4162868"/>
            <a:ext cx="2081019" cy="400110"/>
          </a:xfrm>
          <a:prstGeom prst="rect">
            <a:avLst/>
          </a:prstGeom>
          <a:noFill/>
        </p:spPr>
        <p:txBody>
          <a:bodyPr wrap="none" rtlCol="0">
            <a:spAutoFit/>
          </a:bodyPr>
          <a:lstStyle/>
          <a:p>
            <a:r>
              <a:rPr lang="en-US" sz="1000" dirty="0" err="1">
                <a:solidFill>
                  <a:schemeClr val="accent2"/>
                </a:solidFill>
              </a:rPr>
              <a:t>managedBy</a:t>
            </a:r>
            <a:endParaRPr lang="en-US" sz="1000" dirty="0">
              <a:solidFill>
                <a:schemeClr val="accent2"/>
              </a:solidFill>
            </a:endParaRPr>
          </a:p>
          <a:p>
            <a:r>
              <a:rPr lang="en-US" sz="1000" dirty="0" err="1">
                <a:solidFill>
                  <a:schemeClr val="accent2"/>
                </a:solidFill>
              </a:rPr>
              <a:t>urn:ngsi-ld:Person:bob-the-manager</a:t>
            </a:r>
            <a:endParaRPr lang="en-US" sz="1000" dirty="0">
              <a:solidFill>
                <a:schemeClr val="accent2"/>
              </a:solidFill>
            </a:endParaRPr>
          </a:p>
        </p:txBody>
      </p:sp>
      <p:sp>
        <p:nvSpPr>
          <p:cNvPr id="9" name="TextBox 8">
            <a:extLst>
              <a:ext uri="{FF2B5EF4-FFF2-40B4-BE49-F238E27FC236}">
                <a16:creationId xmlns:a16="http://schemas.microsoft.com/office/drawing/2014/main" id="{E60232AA-D7EC-401F-98E0-78B7ACF442D1}"/>
              </a:ext>
            </a:extLst>
          </p:cNvPr>
          <p:cNvSpPr txBox="1"/>
          <p:nvPr/>
        </p:nvSpPr>
        <p:spPr>
          <a:xfrm>
            <a:off x="2608955" y="6330106"/>
            <a:ext cx="6974089" cy="276999"/>
          </a:xfrm>
          <a:prstGeom prst="rect">
            <a:avLst/>
          </a:prstGeom>
          <a:noFill/>
        </p:spPr>
        <p:txBody>
          <a:bodyPr wrap="none" rtlCol="0">
            <a:spAutoFit/>
          </a:bodyPr>
          <a:lstStyle/>
          <a:p>
            <a:r>
              <a:rPr lang="en-US" sz="1200" dirty="0"/>
              <a:t>Source: </a:t>
            </a:r>
            <a:r>
              <a:rPr lang="en-US" sz="1200" dirty="0">
                <a:hlinkClick r:id="rId3"/>
              </a:rPr>
              <a:t>https://www.slideshare.net/FI-WARE/fiware-wednesday-webinars-introduction-to-ngsild-236464309</a:t>
            </a:r>
            <a:endParaRPr lang="en-US" sz="1200" dirty="0"/>
          </a:p>
        </p:txBody>
      </p:sp>
    </p:spTree>
    <p:extLst>
      <p:ext uri="{BB962C8B-B14F-4D97-AF65-F5344CB8AC3E}">
        <p14:creationId xmlns:p14="http://schemas.microsoft.com/office/powerpoint/2010/main" val="3325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115C-4CBC-49FE-89E9-9F3BFE7EB318}"/>
              </a:ext>
            </a:extLst>
          </p:cNvPr>
          <p:cNvSpPr>
            <a:spLocks noGrp="1"/>
          </p:cNvSpPr>
          <p:nvPr>
            <p:ph type="title"/>
          </p:nvPr>
        </p:nvSpPr>
        <p:spPr/>
        <p:txBody>
          <a:bodyPr/>
          <a:lstStyle/>
          <a:p>
            <a:r>
              <a:rPr lang="en-US" b="1" dirty="0"/>
              <a:t>Smart solutions</a:t>
            </a:r>
          </a:p>
        </p:txBody>
      </p:sp>
      <p:sp>
        <p:nvSpPr>
          <p:cNvPr id="3" name="Content Placeholder 2">
            <a:extLst>
              <a:ext uri="{FF2B5EF4-FFF2-40B4-BE49-F238E27FC236}">
                <a16:creationId xmlns:a16="http://schemas.microsoft.com/office/drawing/2014/main" id="{61B30A09-0FCC-4E92-A383-703270E705E5}"/>
              </a:ext>
            </a:extLst>
          </p:cNvPr>
          <p:cNvSpPr>
            <a:spLocks noGrp="1"/>
          </p:cNvSpPr>
          <p:nvPr>
            <p:ph idx="1"/>
          </p:nvPr>
        </p:nvSpPr>
        <p:spPr>
          <a:xfrm>
            <a:off x="838200" y="1825625"/>
            <a:ext cx="10515600" cy="4948154"/>
          </a:xfrm>
        </p:spPr>
        <p:txBody>
          <a:bodyPr>
            <a:normAutofit lnSpcReduction="10000"/>
          </a:bodyPr>
          <a:lstStyle/>
          <a:p>
            <a:r>
              <a:rPr lang="en-US" b="1" dirty="0"/>
              <a:t>Smart solutions</a:t>
            </a:r>
            <a:r>
              <a:rPr lang="en-US" dirty="0"/>
              <a:t> gather data from many different sources (including but not limited to IoT) to build a </a:t>
            </a:r>
            <a:r>
              <a:rPr lang="en-US" b="1" dirty="0"/>
              <a:t>digital twin representation</a:t>
            </a:r>
            <a:r>
              <a:rPr lang="en-US" dirty="0"/>
              <a:t> of the real world (also referred as </a:t>
            </a:r>
            <a:r>
              <a:rPr lang="en-US" b="1" dirty="0"/>
              <a:t>context representation</a:t>
            </a:r>
            <a:r>
              <a:rPr lang="en-US" dirty="0"/>
              <a:t>) which is constantly analyzed and processed in order to automate certain processes or bring support to smart decisions.</a:t>
            </a:r>
          </a:p>
          <a:p>
            <a:endParaRPr lang="en-US" dirty="0"/>
          </a:p>
          <a:p>
            <a:endParaRPr lang="en-US" dirty="0"/>
          </a:p>
          <a:p>
            <a:endParaRPr lang="en-US" dirty="0"/>
          </a:p>
          <a:p>
            <a:endParaRPr lang="en-US" dirty="0"/>
          </a:p>
          <a:p>
            <a:endParaRPr lang="en-US" dirty="0"/>
          </a:p>
          <a:p>
            <a:endParaRPr lang="en-US" dirty="0"/>
          </a:p>
          <a:p>
            <a:pPr marL="0" indent="0" algn="ctr">
              <a:buNone/>
            </a:pPr>
            <a:r>
              <a:rPr lang="en-US" sz="1200" dirty="0"/>
              <a:t>Source: </a:t>
            </a:r>
            <a:r>
              <a:rPr lang="en-US" sz="1200" dirty="0">
                <a:hlinkClick r:id="rId2"/>
              </a:rPr>
              <a:t>https://www.slideshare.net/FI-WARE/fiware-wednesday-webinars-fiware-vision-and-value-proposition</a:t>
            </a:r>
            <a:endParaRPr lang="en-US" sz="1200" dirty="0"/>
          </a:p>
        </p:txBody>
      </p:sp>
      <p:pic>
        <p:nvPicPr>
          <p:cNvPr id="7" name="Picture 6" descr="A close up of a device&#10;&#10;Description automatically generated">
            <a:extLst>
              <a:ext uri="{FF2B5EF4-FFF2-40B4-BE49-F238E27FC236}">
                <a16:creationId xmlns:a16="http://schemas.microsoft.com/office/drawing/2014/main" id="{E17606DB-5EDE-4102-99B1-89187C359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975" y="3816350"/>
            <a:ext cx="4210050" cy="2676525"/>
          </a:xfrm>
          <a:prstGeom prst="rect">
            <a:avLst/>
          </a:prstGeom>
        </p:spPr>
      </p:pic>
    </p:spTree>
    <p:extLst>
      <p:ext uri="{BB962C8B-B14F-4D97-AF65-F5344CB8AC3E}">
        <p14:creationId xmlns:p14="http://schemas.microsoft.com/office/powerpoint/2010/main" val="2349138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91B9-03FD-439B-AE53-6428ED064BC0}"/>
              </a:ext>
            </a:extLst>
          </p:cNvPr>
          <p:cNvSpPr>
            <a:spLocks noGrp="1"/>
          </p:cNvSpPr>
          <p:nvPr>
            <p:ph type="title"/>
          </p:nvPr>
        </p:nvSpPr>
        <p:spPr/>
        <p:txBody>
          <a:bodyPr/>
          <a:lstStyle/>
          <a:p>
            <a:r>
              <a:rPr lang="en-US" b="1" dirty="0"/>
              <a:t>NGSI-LD Data Model</a:t>
            </a:r>
            <a:endParaRPr lang="en-US" dirty="0"/>
          </a:p>
        </p:txBody>
      </p:sp>
      <p:pic>
        <p:nvPicPr>
          <p:cNvPr id="5" name="Picture 4" descr="A screenshot of a cell phone&#10;&#10;Description automatically generated">
            <a:extLst>
              <a:ext uri="{FF2B5EF4-FFF2-40B4-BE49-F238E27FC236}">
                <a16:creationId xmlns:a16="http://schemas.microsoft.com/office/drawing/2014/main" id="{D35B32B2-75A4-4935-B2BA-B5937CFA1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57" y="1512606"/>
            <a:ext cx="11364286" cy="4738800"/>
          </a:xfrm>
          <a:prstGeom prst="rect">
            <a:avLst/>
          </a:prstGeom>
        </p:spPr>
      </p:pic>
      <p:sp>
        <p:nvSpPr>
          <p:cNvPr id="7" name="TextBox 6">
            <a:extLst>
              <a:ext uri="{FF2B5EF4-FFF2-40B4-BE49-F238E27FC236}">
                <a16:creationId xmlns:a16="http://schemas.microsoft.com/office/drawing/2014/main" id="{A9A37FA1-5F70-4F63-B7F8-110674CF781C}"/>
              </a:ext>
            </a:extLst>
          </p:cNvPr>
          <p:cNvSpPr txBox="1"/>
          <p:nvPr/>
        </p:nvSpPr>
        <p:spPr>
          <a:xfrm>
            <a:off x="2608955" y="6241043"/>
            <a:ext cx="6974089" cy="276999"/>
          </a:xfrm>
          <a:prstGeom prst="rect">
            <a:avLst/>
          </a:prstGeom>
          <a:noFill/>
        </p:spPr>
        <p:txBody>
          <a:bodyPr wrap="none" rtlCol="0">
            <a:spAutoFit/>
          </a:bodyPr>
          <a:lstStyle/>
          <a:p>
            <a:r>
              <a:rPr lang="en-US" sz="1200" dirty="0"/>
              <a:t>Source: </a:t>
            </a:r>
            <a:r>
              <a:rPr lang="en-US" sz="1200" dirty="0">
                <a:hlinkClick r:id="rId3"/>
              </a:rPr>
              <a:t>https://www.slideshare.net/FI-WARE/fiware-wednesday-webinars-introduction-to-ngsild-236464309</a:t>
            </a:r>
            <a:endParaRPr lang="en-US" sz="1200" dirty="0"/>
          </a:p>
        </p:txBody>
      </p:sp>
    </p:spTree>
    <p:extLst>
      <p:ext uri="{BB962C8B-B14F-4D97-AF65-F5344CB8AC3E}">
        <p14:creationId xmlns:p14="http://schemas.microsoft.com/office/powerpoint/2010/main" val="133066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D518AA3-3F8A-4180-AE5D-B7AB3C5BD1D9}"/>
              </a:ext>
            </a:extLst>
          </p:cNvPr>
          <p:cNvGraphicFramePr>
            <a:graphicFrameLocks noGrp="1"/>
          </p:cNvGraphicFramePr>
          <p:nvPr>
            <p:ph idx="1"/>
            <p:extLst>
              <p:ext uri="{D42A27DB-BD31-4B8C-83A1-F6EECF244321}">
                <p14:modId xmlns:p14="http://schemas.microsoft.com/office/powerpoint/2010/main" val="3755725815"/>
              </p:ext>
            </p:extLst>
          </p:nvPr>
        </p:nvGraphicFramePr>
        <p:xfrm>
          <a:off x="838200" y="358006"/>
          <a:ext cx="10515600" cy="611088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59192120"/>
                    </a:ext>
                  </a:extLst>
                </a:gridCol>
                <a:gridCol w="5257800">
                  <a:extLst>
                    <a:ext uri="{9D8B030D-6E8A-4147-A177-3AD203B41FA5}">
                      <a16:colId xmlns:a16="http://schemas.microsoft.com/office/drawing/2014/main" val="723202651"/>
                    </a:ext>
                  </a:extLst>
                </a:gridCol>
              </a:tblGrid>
              <a:tr h="393585">
                <a:tc>
                  <a:txBody>
                    <a:bodyPr/>
                    <a:lstStyle/>
                    <a:p>
                      <a:pPr algn="ctr"/>
                      <a:r>
                        <a:rPr lang="en-US" sz="3200" b="1" dirty="0">
                          <a:solidFill>
                            <a:schemeClr val="tx1"/>
                          </a:solidFill>
                        </a:rPr>
                        <a:t>NGSI v2 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1" dirty="0">
                          <a:solidFill>
                            <a:schemeClr val="tx1"/>
                          </a:solidFill>
                        </a:rPr>
                        <a:t>NGSI-LD 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6500229"/>
                  </a:ext>
                </a:extLst>
              </a:tr>
              <a:tr h="5531763">
                <a:tc>
                  <a:txBody>
                    <a:bodyPr/>
                    <a:lstStyle/>
                    <a:p>
                      <a:pPr algn="l"/>
                      <a:r>
                        <a:rPr lang="en-US" sz="1400" b="1" dirty="0">
                          <a:solidFill>
                            <a:schemeClr val="tx1"/>
                          </a:solidFill>
                        </a:rPr>
                        <a:t>{</a:t>
                      </a:r>
                    </a:p>
                    <a:p>
                      <a:pPr algn="l"/>
                      <a:r>
                        <a:rPr lang="en-US" sz="1400" b="1" dirty="0">
                          <a:solidFill>
                            <a:schemeClr val="tx1"/>
                          </a:solidFill>
                        </a:rPr>
                        <a:t>  "id": "device-9845A",</a:t>
                      </a:r>
                    </a:p>
                    <a:p>
                      <a:pPr algn="l"/>
                      <a:r>
                        <a:rPr lang="en-US" sz="1400" b="1" dirty="0">
                          <a:solidFill>
                            <a:schemeClr val="tx1"/>
                          </a:solidFill>
                        </a:rPr>
                        <a:t>  "type": "Device",</a:t>
                      </a:r>
                    </a:p>
                    <a:p>
                      <a:pPr algn="l"/>
                      <a:r>
                        <a:rPr lang="en-US" sz="1400" b="1" dirty="0">
                          <a:solidFill>
                            <a:schemeClr val="tx1"/>
                          </a:solidFill>
                        </a:rPr>
                        <a:t>  "</a:t>
                      </a:r>
                      <a:r>
                        <a:rPr lang="en-US" sz="1400" b="1" dirty="0" err="1">
                          <a:solidFill>
                            <a:schemeClr val="tx1"/>
                          </a:solidFill>
                        </a:rPr>
                        <a:t>batteryLevel</a:t>
                      </a:r>
                      <a:r>
                        <a:rPr lang="en-US" sz="1400" b="1" dirty="0">
                          <a:solidFill>
                            <a:schemeClr val="tx1"/>
                          </a:solidFill>
                        </a:rPr>
                        <a:t>": {</a:t>
                      </a:r>
                    </a:p>
                    <a:p>
                      <a:pPr algn="l"/>
                      <a:r>
                        <a:rPr lang="en-US" sz="1400" b="1" dirty="0">
                          <a:solidFill>
                            <a:schemeClr val="tx1"/>
                          </a:solidFill>
                        </a:rPr>
                        <a:t>    "type": "Number",</a:t>
                      </a:r>
                    </a:p>
                    <a:p>
                      <a:pPr algn="l"/>
                      <a:r>
                        <a:rPr lang="en-US" sz="1400" b="1" dirty="0">
                          <a:solidFill>
                            <a:schemeClr val="tx1"/>
                          </a:solidFill>
                        </a:rPr>
                        <a:t>    "value": 0.75</a:t>
                      </a:r>
                    </a:p>
                    <a:p>
                      <a:pPr algn="l"/>
                      <a:r>
                        <a:rPr lang="en-US" sz="1400" b="1" dirty="0">
                          <a:solidFill>
                            <a:schemeClr val="tx1"/>
                          </a:solidFill>
                        </a:rPr>
                        <a:t>  },</a:t>
                      </a:r>
                    </a:p>
                    <a:p>
                      <a:pPr algn="l"/>
                      <a:r>
                        <a:rPr lang="en-US" sz="1400" b="1" dirty="0">
                          <a:solidFill>
                            <a:schemeClr val="tx1"/>
                          </a:solidFill>
                        </a:rPr>
                        <a:t>  "</a:t>
                      </a:r>
                      <a:r>
                        <a:rPr lang="en-US" sz="1400" b="1" dirty="0" err="1">
                          <a:solidFill>
                            <a:schemeClr val="tx1"/>
                          </a:solidFill>
                        </a:rPr>
                        <a:t>controlledAsset</a:t>
                      </a:r>
                      <a:r>
                        <a:rPr lang="en-US" sz="1400" b="1" dirty="0">
                          <a:solidFill>
                            <a:schemeClr val="tx1"/>
                          </a:solidFill>
                        </a:rPr>
                        <a:t>": {</a:t>
                      </a:r>
                    </a:p>
                    <a:p>
                      <a:pPr algn="l"/>
                      <a:r>
                        <a:rPr lang="en-US" sz="1400" b="1" dirty="0">
                          <a:solidFill>
                            <a:schemeClr val="tx1"/>
                          </a:solidFill>
                        </a:rPr>
                        <a:t>    "type": "Relationship",</a:t>
                      </a:r>
                    </a:p>
                    <a:p>
                      <a:pPr algn="l"/>
                      <a:r>
                        <a:rPr lang="en-US" sz="1400" b="1" dirty="0">
                          <a:solidFill>
                            <a:schemeClr val="tx1"/>
                          </a:solidFill>
                        </a:rPr>
                        <a:t>    "value": [</a:t>
                      </a:r>
                    </a:p>
                    <a:p>
                      <a:pPr algn="l"/>
                      <a:r>
                        <a:rPr lang="en-US" sz="1400" b="1" dirty="0">
                          <a:solidFill>
                            <a:schemeClr val="tx1"/>
                          </a:solidFill>
                        </a:rPr>
                        <a:t>      "wastecontainer-Osuna-100"</a:t>
                      </a:r>
                    </a:p>
                    <a:p>
                      <a:pPr algn="l"/>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  "value": {</a:t>
                      </a:r>
                    </a:p>
                    <a:p>
                      <a:pPr algn="l"/>
                      <a:r>
                        <a:rPr lang="en-US" sz="1400" b="1" dirty="0">
                          <a:solidFill>
                            <a:schemeClr val="tx1"/>
                          </a:solidFill>
                        </a:rPr>
                        <a:t>    "type": "Text",</a:t>
                      </a:r>
                    </a:p>
                    <a:p>
                      <a:pPr algn="l"/>
                      <a:r>
                        <a:rPr lang="en-US" sz="1400" b="1" dirty="0">
                          <a:solidFill>
                            <a:schemeClr val="tx1"/>
                          </a:solidFill>
                        </a:rPr>
                        <a:t>    "value": "l%3D0.22%3Bt%3D21.2"</a:t>
                      </a:r>
                    </a:p>
                    <a:p>
                      <a:pPr algn="l"/>
                      <a:r>
                        <a:rPr lang="en-US" sz="1400" b="1" dirty="0">
                          <a:solidFill>
                            <a:schemeClr val="tx1"/>
                          </a:solidFill>
                        </a:rPr>
                        <a:t>  }</a:t>
                      </a:r>
                    </a:p>
                    <a:p>
                      <a:pPr algn="l"/>
                      <a:r>
                        <a:rPr lang="en-US" sz="14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dirty="0">
                          <a:solidFill>
                            <a:schemeClr val="tx1"/>
                          </a:solidFill>
                        </a:rPr>
                        <a:t>{</a:t>
                      </a:r>
                    </a:p>
                    <a:p>
                      <a:pPr algn="l"/>
                      <a:r>
                        <a:rPr lang="en-US" sz="1400" b="1" dirty="0">
                          <a:solidFill>
                            <a:schemeClr val="tx1"/>
                          </a:solidFill>
                        </a:rPr>
                        <a:t>  "id": "urn:ngsi-ld:Device:device-9845A",</a:t>
                      </a:r>
                    </a:p>
                    <a:p>
                      <a:pPr algn="l"/>
                      <a:r>
                        <a:rPr lang="en-US" sz="1400" b="1" dirty="0">
                          <a:solidFill>
                            <a:schemeClr val="tx1"/>
                          </a:solidFill>
                        </a:rPr>
                        <a:t>  "type": "Device",</a:t>
                      </a:r>
                    </a:p>
                    <a:p>
                      <a:pPr algn="l"/>
                      <a:r>
                        <a:rPr lang="en-US" sz="1400" b="1" dirty="0">
                          <a:solidFill>
                            <a:schemeClr val="tx1"/>
                          </a:solidFill>
                        </a:rPr>
                        <a:t>  "</a:t>
                      </a:r>
                      <a:r>
                        <a:rPr lang="en-US" sz="1400" b="1" dirty="0" err="1">
                          <a:solidFill>
                            <a:schemeClr val="tx1"/>
                          </a:solidFill>
                        </a:rPr>
                        <a:t>batteryLevel</a:t>
                      </a:r>
                      <a:r>
                        <a:rPr lang="en-US" sz="1400" b="1" dirty="0">
                          <a:solidFill>
                            <a:schemeClr val="tx1"/>
                          </a:solidFill>
                        </a:rPr>
                        <a:t>": {</a:t>
                      </a:r>
                    </a:p>
                    <a:p>
                      <a:pPr algn="l"/>
                      <a:r>
                        <a:rPr lang="en-US" sz="1400" b="1" dirty="0">
                          <a:solidFill>
                            <a:schemeClr val="tx1"/>
                          </a:solidFill>
                        </a:rPr>
                        <a:t>    "type": "Property",</a:t>
                      </a:r>
                    </a:p>
                    <a:p>
                      <a:pPr algn="l"/>
                      <a:r>
                        <a:rPr lang="en-US" sz="1400" b="1" dirty="0">
                          <a:solidFill>
                            <a:schemeClr val="tx1"/>
                          </a:solidFill>
                        </a:rPr>
                        <a:t>    "value": 0.75</a:t>
                      </a:r>
                    </a:p>
                    <a:p>
                      <a:pPr algn="l"/>
                      <a:r>
                        <a:rPr lang="en-US" sz="1400" b="1" dirty="0">
                          <a:solidFill>
                            <a:schemeClr val="tx1"/>
                          </a:solidFill>
                        </a:rPr>
                        <a:t>  },</a:t>
                      </a:r>
                    </a:p>
                    <a:p>
                      <a:pPr algn="l"/>
                      <a:r>
                        <a:rPr lang="en-US" sz="1400" b="1" dirty="0">
                          <a:solidFill>
                            <a:schemeClr val="tx1"/>
                          </a:solidFill>
                        </a:rPr>
                        <a:t>  "</a:t>
                      </a:r>
                      <a:r>
                        <a:rPr lang="en-US" sz="1400" b="1" dirty="0" err="1">
                          <a:solidFill>
                            <a:schemeClr val="tx1"/>
                          </a:solidFill>
                        </a:rPr>
                        <a:t>controlledAsset</a:t>
                      </a:r>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      "type": "Relationship",</a:t>
                      </a:r>
                    </a:p>
                    <a:p>
                      <a:pPr algn="l"/>
                      <a:r>
                        <a:rPr lang="en-US" sz="1400" b="1" dirty="0">
                          <a:solidFill>
                            <a:schemeClr val="tx1"/>
                          </a:solidFill>
                        </a:rPr>
                        <a:t>      "object": "</a:t>
                      </a:r>
                      <a:r>
                        <a:rPr lang="en-US" sz="1400" b="1" dirty="0" err="1">
                          <a:solidFill>
                            <a:schemeClr val="tx1"/>
                          </a:solidFill>
                        </a:rPr>
                        <a:t>urn:ngsi-ld</a:t>
                      </a:r>
                      <a:r>
                        <a:rPr lang="en-US" sz="1400" b="1" dirty="0">
                          <a:solidFill>
                            <a:schemeClr val="tx1"/>
                          </a:solidFill>
                        </a:rPr>
                        <a:t>::wastecontainer-Osuna-100"</a:t>
                      </a:r>
                    </a:p>
                    <a:p>
                      <a:pPr algn="l"/>
                      <a:r>
                        <a:rPr lang="en-US" sz="1400" b="1" dirty="0">
                          <a:solidFill>
                            <a:schemeClr val="tx1"/>
                          </a:solidFill>
                        </a:rPr>
                        <a:t>    }</a:t>
                      </a:r>
                    </a:p>
                    <a:p>
                      <a:pPr algn="l"/>
                      <a:r>
                        <a:rPr lang="en-US" sz="1400" b="1" dirty="0">
                          <a:solidFill>
                            <a:schemeClr val="tx1"/>
                          </a:solidFill>
                        </a:rPr>
                        <a:t>  ],</a:t>
                      </a:r>
                    </a:p>
                    <a:p>
                      <a:pPr algn="l"/>
                      <a:r>
                        <a:rPr lang="en-US" sz="1400" b="1" dirty="0">
                          <a:solidFill>
                            <a:schemeClr val="tx1"/>
                          </a:solidFill>
                        </a:rPr>
                        <a:t>  "value": {</a:t>
                      </a:r>
                    </a:p>
                    <a:p>
                      <a:pPr algn="l"/>
                      <a:r>
                        <a:rPr lang="en-US" sz="1400" b="1" dirty="0">
                          <a:solidFill>
                            <a:schemeClr val="tx1"/>
                          </a:solidFill>
                        </a:rPr>
                        <a:t>    "type": "Property",</a:t>
                      </a:r>
                    </a:p>
                    <a:p>
                      <a:pPr algn="l"/>
                      <a:r>
                        <a:rPr lang="en-US" sz="1400" b="1" dirty="0">
                          <a:solidFill>
                            <a:schemeClr val="tx1"/>
                          </a:solidFill>
                        </a:rPr>
                        <a:t>    "value": "l%3D0.22%3Bt%3D21.2"</a:t>
                      </a:r>
                    </a:p>
                    <a:p>
                      <a:pPr algn="l"/>
                      <a:r>
                        <a:rPr lang="en-US" sz="1400" b="1" dirty="0">
                          <a:solidFill>
                            <a:schemeClr val="tx1"/>
                          </a:solidFill>
                        </a:rPr>
                        <a:t>  },</a:t>
                      </a:r>
                    </a:p>
                    <a:p>
                      <a:pPr algn="l"/>
                      <a:r>
                        <a:rPr lang="en-US" sz="1400" b="1" dirty="0">
                          <a:solidFill>
                            <a:schemeClr val="tx1"/>
                          </a:solidFill>
                        </a:rPr>
                        <a:t>  "@context": [</a:t>
                      </a:r>
                    </a:p>
                    <a:p>
                      <a:pPr algn="l"/>
                      <a:r>
                        <a:rPr lang="en-US" sz="1400" b="1" dirty="0">
                          <a:solidFill>
                            <a:schemeClr val="tx1"/>
                          </a:solidFill>
                        </a:rPr>
                        <a:t>    "https://uri.etsi.org/</a:t>
                      </a:r>
                      <a:r>
                        <a:rPr lang="en-US" sz="1400" b="1" dirty="0" err="1">
                          <a:solidFill>
                            <a:schemeClr val="tx1"/>
                          </a:solidFill>
                        </a:rPr>
                        <a:t>ngsi-ld</a:t>
                      </a:r>
                      <a:r>
                        <a:rPr lang="en-US" sz="1400" b="1" dirty="0">
                          <a:solidFill>
                            <a:schemeClr val="tx1"/>
                          </a:solidFill>
                        </a:rPr>
                        <a:t>/v1/</a:t>
                      </a:r>
                      <a:r>
                        <a:rPr lang="en-US" sz="1400" b="1" dirty="0" err="1">
                          <a:solidFill>
                            <a:schemeClr val="tx1"/>
                          </a:solidFill>
                        </a:rPr>
                        <a:t>ngsi</a:t>
                      </a:r>
                      <a:r>
                        <a:rPr lang="en-US" sz="1400" b="1" dirty="0">
                          <a:solidFill>
                            <a:schemeClr val="tx1"/>
                          </a:solidFill>
                        </a:rPr>
                        <a:t>-</a:t>
                      </a:r>
                      <a:r>
                        <a:rPr lang="en-US" sz="1400" b="1" dirty="0" err="1">
                          <a:solidFill>
                            <a:schemeClr val="tx1"/>
                          </a:solidFill>
                        </a:rPr>
                        <a:t>ld</a:t>
                      </a:r>
                      <a:r>
                        <a:rPr lang="en-US" sz="1400" b="1" dirty="0">
                          <a:solidFill>
                            <a:schemeClr val="tx1"/>
                          </a:solidFill>
                        </a:rPr>
                        <a:t>-core-</a:t>
                      </a:r>
                      <a:r>
                        <a:rPr lang="en-US" sz="1400" b="1" dirty="0" err="1">
                          <a:solidFill>
                            <a:schemeClr val="tx1"/>
                          </a:solidFill>
                        </a:rPr>
                        <a:t>context.jsonld</a:t>
                      </a:r>
                      <a:r>
                        <a:rPr lang="en-US" sz="1400" b="1" dirty="0">
                          <a:solidFill>
                            <a:schemeClr val="tx1"/>
                          </a:solidFill>
                        </a:rPr>
                        <a:t>",</a:t>
                      </a:r>
                    </a:p>
                    <a:p>
                      <a:pPr algn="l"/>
                      <a:r>
                        <a:rPr lang="en-US" sz="1400" b="1" dirty="0">
                          <a:solidFill>
                            <a:schemeClr val="tx1"/>
                          </a:solidFill>
                        </a:rPr>
                        <a:t>    "https://raw.githubusercontent.com/smart-data-models/</a:t>
                      </a:r>
                      <a:r>
                        <a:rPr lang="en-US" sz="1400" b="1" dirty="0" err="1">
                          <a:solidFill>
                            <a:schemeClr val="tx1"/>
                          </a:solidFill>
                        </a:rPr>
                        <a:t>dataModel.Device</a:t>
                      </a:r>
                      <a:r>
                        <a:rPr lang="en-US" sz="1400" b="1" dirty="0">
                          <a:solidFill>
                            <a:schemeClr val="tx1"/>
                          </a:solidFill>
                        </a:rPr>
                        <a:t>/master/</a:t>
                      </a:r>
                      <a:r>
                        <a:rPr lang="en-US" sz="1400" b="1" dirty="0" err="1">
                          <a:solidFill>
                            <a:schemeClr val="tx1"/>
                          </a:solidFill>
                        </a:rPr>
                        <a:t>context.jsonld</a:t>
                      </a:r>
                      <a:r>
                        <a:rPr lang="en-US" sz="1400" b="1" dirty="0">
                          <a:solidFill>
                            <a:schemeClr val="tx1"/>
                          </a:solidFill>
                        </a:rPr>
                        <a:t>"</a:t>
                      </a:r>
                    </a:p>
                    <a:p>
                      <a:pPr algn="l"/>
                      <a:r>
                        <a:rPr lang="en-US" sz="1400" b="1" dirty="0">
                          <a:solidFill>
                            <a:schemeClr val="tx1"/>
                          </a:solidFill>
                        </a:rPr>
                        <a:t>  ]</a:t>
                      </a:r>
                    </a:p>
                    <a:p>
                      <a:pPr algn="l"/>
                      <a:r>
                        <a:rPr lang="en-US" sz="14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009260"/>
                  </a:ext>
                </a:extLst>
              </a:tr>
            </a:tbl>
          </a:graphicData>
        </a:graphic>
      </p:graphicFrame>
      <p:sp>
        <p:nvSpPr>
          <p:cNvPr id="5" name="TextBox 4">
            <a:extLst>
              <a:ext uri="{FF2B5EF4-FFF2-40B4-BE49-F238E27FC236}">
                <a16:creationId xmlns:a16="http://schemas.microsoft.com/office/drawing/2014/main" id="{B3A86680-A7C8-4886-8EA7-FAA0132D56E2}"/>
              </a:ext>
            </a:extLst>
          </p:cNvPr>
          <p:cNvSpPr txBox="1"/>
          <p:nvPr/>
        </p:nvSpPr>
        <p:spPr>
          <a:xfrm>
            <a:off x="2901408" y="6499994"/>
            <a:ext cx="6491842" cy="276999"/>
          </a:xfrm>
          <a:prstGeom prst="rect">
            <a:avLst/>
          </a:prstGeom>
          <a:noFill/>
        </p:spPr>
        <p:txBody>
          <a:bodyPr wrap="none" rtlCol="0">
            <a:spAutoFit/>
          </a:bodyPr>
          <a:lstStyle/>
          <a:p>
            <a:r>
              <a:rPr lang="en-US" sz="1200" dirty="0"/>
              <a:t>Source: </a:t>
            </a:r>
            <a:r>
              <a:rPr lang="en-US" sz="1200" dirty="0">
                <a:hlinkClick r:id="rId2"/>
              </a:rPr>
              <a:t>https://github.com/smart-data-models/dataModel.Device/blob/master/Device/doc/spec.md</a:t>
            </a:r>
            <a:endParaRPr lang="en-US" dirty="0"/>
          </a:p>
        </p:txBody>
      </p:sp>
    </p:spTree>
    <p:extLst>
      <p:ext uri="{BB962C8B-B14F-4D97-AF65-F5344CB8AC3E}">
        <p14:creationId xmlns:p14="http://schemas.microsoft.com/office/powerpoint/2010/main" val="307075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F578-2C60-4480-A950-FCC6E6A0C9CE}"/>
              </a:ext>
            </a:extLst>
          </p:cNvPr>
          <p:cNvSpPr>
            <a:spLocks noGrp="1"/>
          </p:cNvSpPr>
          <p:nvPr>
            <p:ph type="title"/>
          </p:nvPr>
        </p:nvSpPr>
        <p:spPr/>
        <p:txBody>
          <a:bodyPr/>
          <a:lstStyle/>
          <a:p>
            <a:r>
              <a:rPr lang="en-US" b="1" dirty="0"/>
              <a:t>Smart Data Models</a:t>
            </a:r>
          </a:p>
        </p:txBody>
      </p:sp>
      <p:sp>
        <p:nvSpPr>
          <p:cNvPr id="3" name="Content Placeholder 2">
            <a:extLst>
              <a:ext uri="{FF2B5EF4-FFF2-40B4-BE49-F238E27FC236}">
                <a16:creationId xmlns:a16="http://schemas.microsoft.com/office/drawing/2014/main" id="{D34FAE36-6DF8-4AE6-B276-516F6A5EF4CE}"/>
              </a:ext>
            </a:extLst>
          </p:cNvPr>
          <p:cNvSpPr>
            <a:spLocks noGrp="1"/>
          </p:cNvSpPr>
          <p:nvPr>
            <p:ph idx="1"/>
          </p:nvPr>
        </p:nvSpPr>
        <p:spPr/>
        <p:txBody>
          <a:bodyPr>
            <a:normAutofit/>
          </a:bodyPr>
          <a:lstStyle/>
          <a:p>
            <a:r>
              <a:rPr lang="en-US" dirty="0"/>
              <a:t>Although each data entity within the context will vary according to the use case, the </a:t>
            </a:r>
            <a:r>
              <a:rPr lang="en-US" b="1" dirty="0"/>
              <a:t>common structure</a:t>
            </a:r>
            <a:r>
              <a:rPr lang="en-US" dirty="0"/>
              <a:t> within each data entity </a:t>
            </a:r>
            <a:r>
              <a:rPr lang="en-US" b="1" dirty="0"/>
              <a:t>should be standardized</a:t>
            </a:r>
            <a:r>
              <a:rPr lang="en-US" dirty="0"/>
              <a:t> to promote </a:t>
            </a:r>
            <a:r>
              <a:rPr lang="en-US" b="1" dirty="0"/>
              <a:t>reusability</a:t>
            </a:r>
            <a:r>
              <a:rPr lang="en-US" dirty="0"/>
              <a:t>.</a:t>
            </a:r>
          </a:p>
          <a:p>
            <a:endParaRPr lang="en-US" dirty="0"/>
          </a:p>
          <a:p>
            <a:r>
              <a:rPr lang="en-US" dirty="0"/>
              <a:t>The </a:t>
            </a:r>
            <a:r>
              <a:rPr lang="en-US" b="1" dirty="0"/>
              <a:t>FIWARE Foundation</a:t>
            </a:r>
            <a:r>
              <a:rPr lang="en-US" dirty="0"/>
              <a:t> and </a:t>
            </a:r>
            <a:r>
              <a:rPr lang="en-US" b="1" dirty="0"/>
              <a:t>TM Forum</a:t>
            </a:r>
            <a:r>
              <a:rPr lang="en-US" dirty="0"/>
              <a:t> are leading a joint collaboration program to support the adoption of a </a:t>
            </a:r>
            <a:r>
              <a:rPr lang="en-US" b="1" dirty="0"/>
              <a:t>reference architecture </a:t>
            </a:r>
            <a:r>
              <a:rPr lang="en-US" dirty="0"/>
              <a:t>and compatible </a:t>
            </a:r>
            <a:r>
              <a:rPr lang="en-US" b="1" dirty="0"/>
              <a:t>common data models</a:t>
            </a:r>
            <a:r>
              <a:rPr lang="en-US" dirty="0"/>
              <a:t> that underpin a digital market of </a:t>
            </a:r>
            <a:r>
              <a:rPr lang="en-US" b="1" dirty="0"/>
              <a:t>interoperable and replicable smart solutions.</a:t>
            </a:r>
            <a:endParaRPr lang="en-US" dirty="0"/>
          </a:p>
          <a:p>
            <a:r>
              <a:rPr lang="en-US" dirty="0"/>
              <a:t>Available at: </a:t>
            </a:r>
            <a:r>
              <a:rPr lang="en-US" dirty="0">
                <a:solidFill>
                  <a:schemeClr val="accent1"/>
                </a:solidFill>
                <a:hlinkClick r:id="rId2"/>
              </a:rPr>
              <a:t>https://github.com/smart-data-models/</a:t>
            </a:r>
            <a:endParaRPr lang="en-US" dirty="0">
              <a:solidFill>
                <a:schemeClr val="accent1"/>
              </a:solidFill>
            </a:endParaRPr>
          </a:p>
        </p:txBody>
      </p:sp>
    </p:spTree>
    <p:extLst>
      <p:ext uri="{BB962C8B-B14F-4D97-AF65-F5344CB8AC3E}">
        <p14:creationId xmlns:p14="http://schemas.microsoft.com/office/powerpoint/2010/main" val="173529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10;&#10;Description automatically generated">
            <a:extLst>
              <a:ext uri="{FF2B5EF4-FFF2-40B4-BE49-F238E27FC236}">
                <a16:creationId xmlns:a16="http://schemas.microsoft.com/office/drawing/2014/main" id="{C7DAE4B1-24CF-419C-8B5D-1A719428F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555" y="2165508"/>
            <a:ext cx="8888889" cy="2526984"/>
          </a:xfrm>
          <a:prstGeom prst="rect">
            <a:avLst/>
          </a:prstGeom>
        </p:spPr>
      </p:pic>
      <p:sp>
        <p:nvSpPr>
          <p:cNvPr id="2" name="Title 1">
            <a:extLst>
              <a:ext uri="{FF2B5EF4-FFF2-40B4-BE49-F238E27FC236}">
                <a16:creationId xmlns:a16="http://schemas.microsoft.com/office/drawing/2014/main" id="{7BFDE000-C219-42CB-B8E0-7038C9FAF301}"/>
              </a:ext>
            </a:extLst>
          </p:cNvPr>
          <p:cNvSpPr>
            <a:spLocks noGrp="1"/>
          </p:cNvSpPr>
          <p:nvPr>
            <p:ph type="title"/>
          </p:nvPr>
        </p:nvSpPr>
        <p:spPr/>
        <p:txBody>
          <a:bodyPr/>
          <a:lstStyle/>
          <a:p>
            <a:r>
              <a:rPr lang="en-US" b="1" dirty="0"/>
              <a:t>Core Context Management: Hello World!</a:t>
            </a:r>
          </a:p>
        </p:txBody>
      </p:sp>
      <p:sp>
        <p:nvSpPr>
          <p:cNvPr id="3" name="Content Placeholder 2">
            <a:extLst>
              <a:ext uri="{FF2B5EF4-FFF2-40B4-BE49-F238E27FC236}">
                <a16:creationId xmlns:a16="http://schemas.microsoft.com/office/drawing/2014/main" id="{94211C22-5861-40A4-8EA3-9E615A5C9B43}"/>
              </a:ext>
            </a:extLst>
          </p:cNvPr>
          <p:cNvSpPr>
            <a:spLocks noGrp="1"/>
          </p:cNvSpPr>
          <p:nvPr>
            <p:ph idx="1"/>
          </p:nvPr>
        </p:nvSpPr>
        <p:spPr/>
        <p:txBody>
          <a:bodyPr>
            <a:normAutofit/>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https://github.com/FIWARE/tutorials.Getting-Started/tree/NGSI-v2</a:t>
            </a:r>
            <a:endParaRPr lang="en-US" sz="1200" dirty="0"/>
          </a:p>
        </p:txBody>
      </p:sp>
    </p:spTree>
    <p:extLst>
      <p:ext uri="{BB962C8B-B14F-4D97-AF65-F5344CB8AC3E}">
        <p14:creationId xmlns:p14="http://schemas.microsoft.com/office/powerpoint/2010/main" val="107449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57B7-6A91-4526-988D-9D713D34D26B}"/>
              </a:ext>
            </a:extLst>
          </p:cNvPr>
          <p:cNvSpPr>
            <a:spLocks noGrp="1"/>
          </p:cNvSpPr>
          <p:nvPr>
            <p:ph type="title"/>
          </p:nvPr>
        </p:nvSpPr>
        <p:spPr/>
        <p:txBody>
          <a:bodyPr/>
          <a:lstStyle/>
          <a:p>
            <a:r>
              <a:rPr lang="en-US" b="1" dirty="0"/>
              <a:t>Context Providers</a:t>
            </a:r>
          </a:p>
        </p:txBody>
      </p:sp>
      <p:sp>
        <p:nvSpPr>
          <p:cNvPr id="3" name="Content Placeholder 2">
            <a:extLst>
              <a:ext uri="{FF2B5EF4-FFF2-40B4-BE49-F238E27FC236}">
                <a16:creationId xmlns:a16="http://schemas.microsoft.com/office/drawing/2014/main" id="{A926706E-51C5-4BBD-AAFF-F120178FD83C}"/>
              </a:ext>
            </a:extLst>
          </p:cNvPr>
          <p:cNvSpPr>
            <a:spLocks noGrp="1"/>
          </p:cNvSpPr>
          <p:nvPr>
            <p:ph idx="1"/>
          </p:nvPr>
        </p:nvSpPr>
        <p:spPr/>
        <p:txBody>
          <a:bodyPr>
            <a:normAutofit fontScale="92500"/>
          </a:bodyPr>
          <a:lstStyle/>
          <a:p>
            <a:r>
              <a:rPr lang="en-US" dirty="0"/>
              <a:t>There is another class of </a:t>
            </a:r>
            <a:r>
              <a:rPr lang="en-US" b="1" dirty="0"/>
              <a:t>context data</a:t>
            </a:r>
            <a:r>
              <a:rPr lang="en-US" dirty="0"/>
              <a:t> which is much more </a:t>
            </a:r>
            <a:r>
              <a:rPr lang="en-US" b="1" dirty="0"/>
              <a:t>dynamic</a:t>
            </a:r>
            <a:r>
              <a:rPr lang="en-US" dirty="0"/>
              <a:t> (temperature, humidity etc.).</a:t>
            </a:r>
          </a:p>
          <a:p>
            <a:endParaRPr lang="en-US" dirty="0"/>
          </a:p>
          <a:p>
            <a:r>
              <a:rPr lang="en-US" dirty="0"/>
              <a:t>This information is </a:t>
            </a:r>
            <a:r>
              <a:rPr lang="en-US" b="1" dirty="0"/>
              <a:t>always changing</a:t>
            </a:r>
            <a:r>
              <a:rPr lang="en-US" dirty="0"/>
              <a:t> and if it were statically held in a database, the data would always be out-of-date.</a:t>
            </a:r>
          </a:p>
          <a:p>
            <a:endParaRPr lang="en-US" dirty="0"/>
          </a:p>
          <a:p>
            <a:r>
              <a:rPr lang="en-US" dirty="0"/>
              <a:t>The FIWARE platform makes the gathering and presentation of real-time context data transparent. Each NGSI request will return the latest context by combining the data held within its database along with real-time data readings from any registered external </a:t>
            </a:r>
            <a:r>
              <a:rPr lang="en-US" b="1" dirty="0"/>
              <a:t>context providers</a:t>
            </a:r>
            <a:r>
              <a:rPr lang="en-US" dirty="0"/>
              <a:t>.</a:t>
            </a:r>
          </a:p>
          <a:p>
            <a:endParaRPr lang="en-US" dirty="0"/>
          </a:p>
        </p:txBody>
      </p:sp>
    </p:spTree>
    <p:extLst>
      <p:ext uri="{BB962C8B-B14F-4D97-AF65-F5344CB8AC3E}">
        <p14:creationId xmlns:p14="http://schemas.microsoft.com/office/powerpoint/2010/main" val="1091738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23E0-7DA3-4958-AD86-F2ED0F5BB582}"/>
              </a:ext>
            </a:extLst>
          </p:cNvPr>
          <p:cNvSpPr>
            <a:spLocks noGrp="1"/>
          </p:cNvSpPr>
          <p:nvPr>
            <p:ph type="title"/>
          </p:nvPr>
        </p:nvSpPr>
        <p:spPr/>
        <p:txBody>
          <a:bodyPr/>
          <a:lstStyle/>
          <a:p>
            <a:r>
              <a:rPr lang="en-US" b="1" dirty="0"/>
              <a:t>Context Providers</a:t>
            </a:r>
          </a:p>
        </p:txBody>
      </p:sp>
      <p:sp>
        <p:nvSpPr>
          <p:cNvPr id="3" name="Content Placeholder 2">
            <a:extLst>
              <a:ext uri="{FF2B5EF4-FFF2-40B4-BE49-F238E27FC236}">
                <a16:creationId xmlns:a16="http://schemas.microsoft.com/office/drawing/2014/main" id="{2F805E1D-E66B-4669-86B9-0A79194BBD0F}"/>
              </a:ext>
            </a:extLst>
          </p:cNvPr>
          <p:cNvSpPr>
            <a:spLocks noGrp="1"/>
          </p:cNvSpPr>
          <p:nvPr>
            <p:ph idx="1"/>
          </p:nvPr>
        </p:nvSpPr>
        <p:spPr/>
        <p:txBody>
          <a:bodyPr>
            <a:normAutofit/>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2"/>
              </a:rPr>
              <a:t>https://github.com/FIWARE/tutorials.Context-Providers/tree/NGSI-v2</a:t>
            </a:r>
            <a:endParaRPr lang="en-US" sz="1200" dirty="0"/>
          </a:p>
        </p:txBody>
      </p:sp>
      <p:pic>
        <p:nvPicPr>
          <p:cNvPr id="6" name="Picture 5" descr="A picture containing clock&#10;&#10;Description automatically generated">
            <a:extLst>
              <a:ext uri="{FF2B5EF4-FFF2-40B4-BE49-F238E27FC236}">
                <a16:creationId xmlns:a16="http://schemas.microsoft.com/office/drawing/2014/main" id="{581FF3C5-8C02-466F-BF2C-7A1644D9A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534" y="1027906"/>
            <a:ext cx="7476932" cy="4716052"/>
          </a:xfrm>
          <a:prstGeom prst="rect">
            <a:avLst/>
          </a:prstGeom>
        </p:spPr>
      </p:pic>
    </p:spTree>
    <p:extLst>
      <p:ext uri="{BB962C8B-B14F-4D97-AF65-F5344CB8AC3E}">
        <p14:creationId xmlns:p14="http://schemas.microsoft.com/office/powerpoint/2010/main" val="1147942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A92C-F0ED-4F01-8280-0C528B0714C8}"/>
              </a:ext>
            </a:extLst>
          </p:cNvPr>
          <p:cNvSpPr>
            <a:spLocks noGrp="1"/>
          </p:cNvSpPr>
          <p:nvPr>
            <p:ph type="title"/>
          </p:nvPr>
        </p:nvSpPr>
        <p:spPr/>
        <p:txBody>
          <a:bodyPr/>
          <a:lstStyle/>
          <a:p>
            <a:r>
              <a:rPr lang="en-US" b="1" dirty="0"/>
              <a:t>Subscriptions</a:t>
            </a:r>
            <a:endParaRPr lang="en-US" dirty="0"/>
          </a:p>
        </p:txBody>
      </p:sp>
      <p:sp>
        <p:nvSpPr>
          <p:cNvPr id="3" name="Content Placeholder 2">
            <a:extLst>
              <a:ext uri="{FF2B5EF4-FFF2-40B4-BE49-F238E27FC236}">
                <a16:creationId xmlns:a16="http://schemas.microsoft.com/office/drawing/2014/main" id="{950C35AE-296C-4298-9162-11F0CAEECEB5}"/>
              </a:ext>
            </a:extLst>
          </p:cNvPr>
          <p:cNvSpPr>
            <a:spLocks noGrp="1"/>
          </p:cNvSpPr>
          <p:nvPr>
            <p:ph idx="1"/>
          </p:nvPr>
        </p:nvSpPr>
        <p:spPr/>
        <p:txBody>
          <a:bodyPr/>
          <a:lstStyle/>
          <a:p>
            <a:r>
              <a:rPr lang="en-US" dirty="0"/>
              <a:t>Until now all the operations used to change the state of the system have been synchronous. Changes have been made directly by a user or application and they have been informed of the result.</a:t>
            </a:r>
          </a:p>
          <a:p>
            <a:endParaRPr lang="en-US" dirty="0"/>
          </a:p>
          <a:p>
            <a:r>
              <a:rPr lang="en-US" dirty="0"/>
              <a:t>The </a:t>
            </a:r>
            <a:r>
              <a:rPr lang="en-US" b="1" dirty="0"/>
              <a:t>Context Broker</a:t>
            </a:r>
            <a:r>
              <a:rPr lang="en-US" dirty="0"/>
              <a:t> offers an </a:t>
            </a:r>
            <a:r>
              <a:rPr lang="en-US" b="1" dirty="0"/>
              <a:t>asynchronous notification mechanism.</a:t>
            </a:r>
            <a:r>
              <a:rPr lang="en-US" dirty="0"/>
              <a:t> Applications can subscribe to changes of context information so that they can be informed when something happens. This means the application does not need to continuously poll or repeat query requests.</a:t>
            </a:r>
          </a:p>
        </p:txBody>
      </p:sp>
    </p:spTree>
    <p:extLst>
      <p:ext uri="{BB962C8B-B14F-4D97-AF65-F5344CB8AC3E}">
        <p14:creationId xmlns:p14="http://schemas.microsoft.com/office/powerpoint/2010/main" val="104584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C027-30B0-4355-81E4-FCE0E8D94A51}"/>
              </a:ext>
            </a:extLst>
          </p:cNvPr>
          <p:cNvSpPr>
            <a:spLocks noGrp="1"/>
          </p:cNvSpPr>
          <p:nvPr>
            <p:ph type="title"/>
          </p:nvPr>
        </p:nvSpPr>
        <p:spPr/>
        <p:txBody>
          <a:bodyPr/>
          <a:lstStyle/>
          <a:p>
            <a:r>
              <a:rPr lang="en-US" b="1" dirty="0"/>
              <a:t>IoT Agents</a:t>
            </a:r>
          </a:p>
        </p:txBody>
      </p:sp>
      <p:sp>
        <p:nvSpPr>
          <p:cNvPr id="3" name="Content Placeholder 2">
            <a:extLst>
              <a:ext uri="{FF2B5EF4-FFF2-40B4-BE49-F238E27FC236}">
                <a16:creationId xmlns:a16="http://schemas.microsoft.com/office/drawing/2014/main" id="{D76195C6-563F-4C65-9958-AC893030203C}"/>
              </a:ext>
            </a:extLst>
          </p:cNvPr>
          <p:cNvSpPr>
            <a:spLocks noGrp="1"/>
          </p:cNvSpPr>
          <p:nvPr>
            <p:ph idx="1"/>
          </p:nvPr>
        </p:nvSpPr>
        <p:spPr/>
        <p:txBody>
          <a:bodyPr>
            <a:normAutofit fontScale="70000" lnSpcReduction="20000"/>
          </a:bodyPr>
          <a:lstStyle/>
          <a:p>
            <a:r>
              <a:rPr lang="en-US" dirty="0"/>
              <a:t>An </a:t>
            </a:r>
            <a:r>
              <a:rPr lang="en-US" b="1" dirty="0"/>
              <a:t>IoT Agent</a:t>
            </a:r>
            <a:r>
              <a:rPr lang="en-US" dirty="0"/>
              <a:t> is a component that lets a group of devices interact with a Context Broker using their own native protocols.</a:t>
            </a:r>
          </a:p>
          <a:p>
            <a:pPr marL="0" indent="0">
              <a:buNone/>
            </a:pPr>
            <a:endParaRPr lang="en-US" dirty="0"/>
          </a:p>
          <a:p>
            <a:r>
              <a:rPr lang="en-US" dirty="0"/>
              <a:t>Each IoT Agent provides a </a:t>
            </a:r>
            <a:r>
              <a:rPr lang="en-US" b="1" dirty="0"/>
              <a:t>north port NGSI interface</a:t>
            </a:r>
            <a:r>
              <a:rPr lang="en-US" dirty="0"/>
              <a:t> which is used for Context Broker interactions.</a:t>
            </a:r>
            <a:br>
              <a:rPr lang="en-US" dirty="0"/>
            </a:br>
            <a:r>
              <a:rPr lang="en-US" dirty="0"/>
              <a:t>All interactions beneath this port occur using the native protocol of the attached devices.</a:t>
            </a:r>
          </a:p>
          <a:p>
            <a:endParaRPr lang="en-US" dirty="0"/>
          </a:p>
          <a:p>
            <a:r>
              <a:rPr lang="en-US" dirty="0"/>
              <a:t>This brings a </a:t>
            </a:r>
            <a:r>
              <a:rPr lang="en-US" b="1" dirty="0"/>
              <a:t>standard interface</a:t>
            </a:r>
            <a:r>
              <a:rPr lang="en-US" dirty="0"/>
              <a:t> to all IoT interactions at the context information management level.</a:t>
            </a:r>
          </a:p>
          <a:p>
            <a:endParaRPr lang="en-US" dirty="0"/>
          </a:p>
          <a:p>
            <a:r>
              <a:rPr lang="en-US" dirty="0"/>
              <a:t>Already implemented IoT Agents include the following:</a:t>
            </a:r>
            <a:br>
              <a:rPr lang="en-US" dirty="0"/>
            </a:br>
            <a:endParaRPr lang="en-US" dirty="0"/>
          </a:p>
          <a:p>
            <a:pPr lvl="1"/>
            <a:r>
              <a:rPr lang="en-US" dirty="0"/>
              <a:t>    </a:t>
            </a:r>
            <a:r>
              <a:rPr lang="en-US" b="1" dirty="0" err="1"/>
              <a:t>IoTAgent</a:t>
            </a:r>
            <a:r>
              <a:rPr lang="en-US" b="1" dirty="0"/>
              <a:t>-JSON</a:t>
            </a:r>
            <a:r>
              <a:rPr lang="en-US" dirty="0"/>
              <a:t> - a bridge between </a:t>
            </a:r>
            <a:r>
              <a:rPr lang="en-US" b="1" dirty="0"/>
              <a:t>HTTP/MQTT</a:t>
            </a:r>
            <a:r>
              <a:rPr lang="en-US" dirty="0"/>
              <a:t> messaging (with a </a:t>
            </a:r>
            <a:r>
              <a:rPr lang="en-US" b="1" dirty="0"/>
              <a:t>JSON</a:t>
            </a:r>
            <a:r>
              <a:rPr lang="en-US" dirty="0"/>
              <a:t> payload) and </a:t>
            </a:r>
            <a:r>
              <a:rPr lang="en-US" b="1" dirty="0"/>
              <a:t>NGSI</a:t>
            </a:r>
          </a:p>
          <a:p>
            <a:pPr lvl="1"/>
            <a:r>
              <a:rPr lang="en-US" dirty="0"/>
              <a:t>    </a:t>
            </a:r>
            <a:r>
              <a:rPr lang="en-US" b="1" dirty="0"/>
              <a:t>IoTAgent-LWM2M</a:t>
            </a:r>
            <a:r>
              <a:rPr lang="en-US" dirty="0"/>
              <a:t> - a bridge between the </a:t>
            </a:r>
            <a:r>
              <a:rPr lang="en-US" b="1" dirty="0"/>
              <a:t>Lightweight M2M</a:t>
            </a:r>
            <a:r>
              <a:rPr lang="en-US" dirty="0"/>
              <a:t> protocol and </a:t>
            </a:r>
            <a:r>
              <a:rPr lang="en-US" b="1" dirty="0"/>
              <a:t>NGSI</a:t>
            </a:r>
          </a:p>
          <a:p>
            <a:pPr lvl="1"/>
            <a:r>
              <a:rPr lang="en-US" dirty="0"/>
              <a:t>    </a:t>
            </a:r>
            <a:r>
              <a:rPr lang="en-US" b="1" dirty="0" err="1"/>
              <a:t>IoTAgent</a:t>
            </a:r>
            <a:r>
              <a:rPr lang="en-US" b="1" dirty="0"/>
              <a:t>-UL</a:t>
            </a:r>
            <a:r>
              <a:rPr lang="en-US" dirty="0"/>
              <a:t> - a bridge between </a:t>
            </a:r>
            <a:r>
              <a:rPr lang="en-US" b="1" dirty="0"/>
              <a:t>HTTP/MQTT</a:t>
            </a:r>
            <a:r>
              <a:rPr lang="en-US" dirty="0"/>
              <a:t> messaging (with an </a:t>
            </a:r>
            <a:r>
              <a:rPr lang="en-US" b="1" dirty="0"/>
              <a:t>UltraLight2.0</a:t>
            </a:r>
            <a:r>
              <a:rPr lang="en-US" dirty="0"/>
              <a:t> payload) and </a:t>
            </a:r>
            <a:r>
              <a:rPr lang="en-US" b="1" dirty="0"/>
              <a:t>NGSI</a:t>
            </a:r>
          </a:p>
          <a:p>
            <a:pPr lvl="1"/>
            <a:r>
              <a:rPr lang="en-US" dirty="0"/>
              <a:t>    </a:t>
            </a:r>
            <a:r>
              <a:rPr lang="en-US" b="1" dirty="0" err="1"/>
              <a:t>IoTagent-LoRaWAN</a:t>
            </a:r>
            <a:r>
              <a:rPr lang="en-US" dirty="0"/>
              <a:t> - a bridge between the </a:t>
            </a:r>
            <a:r>
              <a:rPr lang="en-US" b="1" dirty="0" err="1"/>
              <a:t>LoRaWAN</a:t>
            </a:r>
            <a:r>
              <a:rPr lang="en-US" dirty="0"/>
              <a:t> protocol and </a:t>
            </a:r>
            <a:r>
              <a:rPr lang="en-US" b="1" dirty="0"/>
              <a:t>NGSI</a:t>
            </a:r>
          </a:p>
        </p:txBody>
      </p:sp>
    </p:spTree>
    <p:extLst>
      <p:ext uri="{BB962C8B-B14F-4D97-AF65-F5344CB8AC3E}">
        <p14:creationId xmlns:p14="http://schemas.microsoft.com/office/powerpoint/2010/main" val="1990247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2"/>
              </a:rPr>
              <a:t>https://github.com/FIWARE/tutorials.IoT-Agent/tree/NGSI-v2</a:t>
            </a:r>
            <a:endParaRPr lang="en-US" sz="1200" dirty="0"/>
          </a:p>
        </p:txBody>
      </p:sp>
      <p:pic>
        <p:nvPicPr>
          <p:cNvPr id="4" name="Picture 3" descr="A close up of text on a white background&#10;&#10;Description automatically generated">
            <a:extLst>
              <a:ext uri="{FF2B5EF4-FFF2-40B4-BE49-F238E27FC236}">
                <a16:creationId xmlns:a16="http://schemas.microsoft.com/office/drawing/2014/main" id="{5F185D49-AFC5-4AA9-B13A-535EFB2CA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71" y="94202"/>
            <a:ext cx="5044080" cy="626779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EE5C96F-7B38-4A7D-9B89-BA4FE6670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80" y="-68432"/>
            <a:ext cx="5583450" cy="6593060"/>
          </a:xfrm>
          <a:prstGeom prst="rect">
            <a:avLst/>
          </a:prstGeom>
        </p:spPr>
      </p:pic>
    </p:spTree>
    <p:extLst>
      <p:ext uri="{BB962C8B-B14F-4D97-AF65-F5344CB8AC3E}">
        <p14:creationId xmlns:p14="http://schemas.microsoft.com/office/powerpoint/2010/main" val="122244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2"/>
              </a:rPr>
              <a:t>https://github.com/FIWARE/tutorials.IoT-Agent/tree/NGSI-v2</a:t>
            </a:r>
            <a:endParaRPr lang="en-US" sz="1200" dirty="0"/>
          </a:p>
        </p:txBody>
      </p:sp>
      <p:pic>
        <p:nvPicPr>
          <p:cNvPr id="4" name="Picture 3" descr="A close up of text on a white background&#10;&#10;Description automatically generated">
            <a:extLst>
              <a:ext uri="{FF2B5EF4-FFF2-40B4-BE49-F238E27FC236}">
                <a16:creationId xmlns:a16="http://schemas.microsoft.com/office/drawing/2014/main" id="{5F185D49-AFC5-4AA9-B13A-535EFB2CA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71" y="94202"/>
            <a:ext cx="5044080" cy="626779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9123F96-9FCB-462C-A31A-42FC1616E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837" y="-80387"/>
            <a:ext cx="5293576" cy="6616970"/>
          </a:xfrm>
          <a:prstGeom prst="rect">
            <a:avLst/>
          </a:prstGeom>
        </p:spPr>
      </p:pic>
    </p:spTree>
    <p:extLst>
      <p:ext uri="{BB962C8B-B14F-4D97-AF65-F5344CB8AC3E}">
        <p14:creationId xmlns:p14="http://schemas.microsoft.com/office/powerpoint/2010/main" val="4046744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D40-6846-480E-ABDE-74DBE1DFC386}"/>
              </a:ext>
            </a:extLst>
          </p:cNvPr>
          <p:cNvSpPr>
            <a:spLocks noGrp="1"/>
          </p:cNvSpPr>
          <p:nvPr>
            <p:ph type="title"/>
          </p:nvPr>
        </p:nvSpPr>
        <p:spPr/>
        <p:txBody>
          <a:bodyPr/>
          <a:lstStyle/>
          <a:p>
            <a:r>
              <a:rPr lang="en-US" b="1" dirty="0"/>
              <a:t>Challenges</a:t>
            </a:r>
          </a:p>
        </p:txBody>
      </p:sp>
      <p:sp>
        <p:nvSpPr>
          <p:cNvPr id="3" name="Content Placeholder 2">
            <a:extLst>
              <a:ext uri="{FF2B5EF4-FFF2-40B4-BE49-F238E27FC236}">
                <a16:creationId xmlns:a16="http://schemas.microsoft.com/office/drawing/2014/main" id="{6A34BB3C-D222-422F-8B98-95C0FCD347E2}"/>
              </a:ext>
            </a:extLst>
          </p:cNvPr>
          <p:cNvSpPr>
            <a:spLocks noGrp="1"/>
          </p:cNvSpPr>
          <p:nvPr>
            <p:ph idx="1"/>
          </p:nvPr>
        </p:nvSpPr>
        <p:spPr/>
        <p:txBody>
          <a:bodyPr/>
          <a:lstStyle/>
          <a:p>
            <a:r>
              <a:rPr lang="en-US" b="1" dirty="0"/>
              <a:t>Different data formats</a:t>
            </a:r>
            <a:r>
              <a:rPr lang="en-US" dirty="0"/>
              <a:t> between verticals.</a:t>
            </a:r>
          </a:p>
          <a:p>
            <a:endParaRPr lang="en-US" dirty="0"/>
          </a:p>
          <a:p>
            <a:r>
              <a:rPr lang="en-US" b="1" dirty="0"/>
              <a:t>Company policies</a:t>
            </a:r>
            <a:r>
              <a:rPr lang="en-US" dirty="0"/>
              <a:t> do not support the provision and exchange of data.</a:t>
            </a:r>
          </a:p>
          <a:p>
            <a:endParaRPr lang="en-US" dirty="0"/>
          </a:p>
          <a:p>
            <a:r>
              <a:rPr lang="en-US" dirty="0"/>
              <a:t>Information coming from </a:t>
            </a:r>
            <a:r>
              <a:rPr lang="en-US" b="1" dirty="0"/>
              <a:t>multiple sources</a:t>
            </a:r>
            <a:r>
              <a:rPr lang="en-US" dirty="0"/>
              <a:t> must be accessible in </a:t>
            </a:r>
            <a:r>
              <a:rPr lang="en-US" b="1" dirty="0"/>
              <a:t>real-time</a:t>
            </a:r>
            <a:r>
              <a:rPr lang="en-US" dirty="0"/>
              <a:t> creating a </a:t>
            </a:r>
            <a:r>
              <a:rPr lang="en-US" b="1" dirty="0"/>
              <a:t>digital continuum</a:t>
            </a:r>
            <a:r>
              <a:rPr lang="en-US" dirty="0"/>
              <a:t>.</a:t>
            </a:r>
          </a:p>
          <a:p>
            <a:endParaRPr lang="en-US" dirty="0"/>
          </a:p>
          <a:p>
            <a:r>
              <a:rPr lang="en-US" dirty="0"/>
              <a:t>Breaking down </a:t>
            </a:r>
            <a:r>
              <a:rPr lang="en-US" b="1" dirty="0"/>
              <a:t>boundaries between domains</a:t>
            </a:r>
            <a:r>
              <a:rPr lang="en-US" dirty="0"/>
              <a:t> will enable the exchange of relevant data across multiple applications.</a:t>
            </a:r>
          </a:p>
          <a:p>
            <a:pPr marL="0" indent="0">
              <a:buNone/>
            </a:pPr>
            <a:endParaRPr lang="en-US" dirty="0"/>
          </a:p>
        </p:txBody>
      </p:sp>
    </p:spTree>
    <p:extLst>
      <p:ext uri="{BB962C8B-B14F-4D97-AF65-F5344CB8AC3E}">
        <p14:creationId xmlns:p14="http://schemas.microsoft.com/office/powerpoint/2010/main" val="92634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2"/>
              </a:rPr>
              <a:t>https://github.com/FIWARE/tutorials.IoT-over-MQTT/tree/NGSI-v2</a:t>
            </a:r>
            <a:endParaRPr lang="en-US" sz="1200" dirty="0"/>
          </a:p>
        </p:txBody>
      </p:sp>
      <p:pic>
        <p:nvPicPr>
          <p:cNvPr id="4" name="Picture 3" descr="A screenshot of a cell phone&#10;&#10;Description automatically generated">
            <a:extLst>
              <a:ext uri="{FF2B5EF4-FFF2-40B4-BE49-F238E27FC236}">
                <a16:creationId xmlns:a16="http://schemas.microsoft.com/office/drawing/2014/main" id="{9D9D2FD2-F544-45F5-BB5B-A2C81A06E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543" y="503339"/>
            <a:ext cx="8232914" cy="5851322"/>
          </a:xfrm>
          <a:prstGeom prst="rect">
            <a:avLst/>
          </a:prstGeom>
        </p:spPr>
      </p:pic>
    </p:spTree>
    <p:extLst>
      <p:ext uri="{BB962C8B-B14F-4D97-AF65-F5344CB8AC3E}">
        <p14:creationId xmlns:p14="http://schemas.microsoft.com/office/powerpoint/2010/main" val="180484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3D7453F6-6144-4D66-952D-3FCCFAE8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358" y="523373"/>
            <a:ext cx="4769283" cy="5811253"/>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https://github.com/FIWARE/tutorials.IoT-over-MQTT/tree/NGSI-v2</a:t>
            </a:r>
            <a:endParaRPr lang="en-US" sz="1200" dirty="0"/>
          </a:p>
        </p:txBody>
      </p:sp>
    </p:spTree>
    <p:extLst>
      <p:ext uri="{BB962C8B-B14F-4D97-AF65-F5344CB8AC3E}">
        <p14:creationId xmlns:p14="http://schemas.microsoft.com/office/powerpoint/2010/main" val="635046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2D45-F88A-4125-A9F9-8D033F201591}"/>
              </a:ext>
            </a:extLst>
          </p:cNvPr>
          <p:cNvSpPr>
            <a:spLocks noGrp="1"/>
          </p:cNvSpPr>
          <p:nvPr>
            <p:ph type="title"/>
          </p:nvPr>
        </p:nvSpPr>
        <p:spPr/>
        <p:txBody>
          <a:bodyPr/>
          <a:lstStyle/>
          <a:p>
            <a:r>
              <a:rPr lang="en-US" b="1" dirty="0"/>
              <a:t>Data Persistence</a:t>
            </a:r>
          </a:p>
        </p:txBody>
      </p:sp>
      <p:sp>
        <p:nvSpPr>
          <p:cNvPr id="3" name="Content Placeholder 2">
            <a:extLst>
              <a:ext uri="{FF2B5EF4-FFF2-40B4-BE49-F238E27FC236}">
                <a16:creationId xmlns:a16="http://schemas.microsoft.com/office/drawing/2014/main" id="{0048EAA9-ED1B-46B7-8C96-75C6F9645DD2}"/>
              </a:ext>
            </a:extLst>
          </p:cNvPr>
          <p:cNvSpPr>
            <a:spLocks noGrp="1"/>
          </p:cNvSpPr>
          <p:nvPr>
            <p:ph idx="1"/>
          </p:nvPr>
        </p:nvSpPr>
        <p:spPr/>
        <p:txBody>
          <a:bodyPr>
            <a:normAutofit fontScale="92500" lnSpcReduction="10000"/>
          </a:bodyPr>
          <a:lstStyle/>
          <a:p>
            <a:r>
              <a:rPr lang="en-US" b="1" dirty="0"/>
              <a:t>Context Brokers</a:t>
            </a:r>
            <a:r>
              <a:rPr lang="en-US" dirty="0"/>
              <a:t> only hold the </a:t>
            </a:r>
            <a:r>
              <a:rPr lang="en-US" b="1" dirty="0"/>
              <a:t>latest value</a:t>
            </a:r>
            <a:r>
              <a:rPr lang="en-US" dirty="0"/>
              <a:t> of context data and </a:t>
            </a:r>
            <a:r>
              <a:rPr lang="en-US" b="1" dirty="0"/>
              <a:t>should not be used as databases.</a:t>
            </a:r>
          </a:p>
          <a:p>
            <a:endParaRPr lang="en-US" dirty="0"/>
          </a:p>
          <a:p>
            <a:r>
              <a:rPr lang="en-US" b="1" dirty="0"/>
              <a:t>Data persistence</a:t>
            </a:r>
            <a:r>
              <a:rPr lang="en-US" dirty="0"/>
              <a:t> gives </a:t>
            </a:r>
            <a:r>
              <a:rPr lang="el-GR" b="1" dirty="0"/>
              <a:t>"</a:t>
            </a:r>
            <a:r>
              <a:rPr lang="en-US" b="1" dirty="0"/>
              <a:t>memory” </a:t>
            </a:r>
            <a:r>
              <a:rPr lang="en-US" dirty="0"/>
              <a:t>to context data.</a:t>
            </a:r>
          </a:p>
          <a:p>
            <a:endParaRPr lang="en-US" dirty="0"/>
          </a:p>
          <a:p>
            <a:r>
              <a:rPr lang="en-US"/>
              <a:t>Since business </a:t>
            </a:r>
            <a:r>
              <a:rPr lang="en-US" b="1" dirty="0"/>
              <a:t>requirements differ</a:t>
            </a:r>
            <a:r>
              <a:rPr lang="en-US" dirty="0"/>
              <a:t> from application to application, there is </a:t>
            </a:r>
            <a:r>
              <a:rPr lang="en-US" b="1" dirty="0"/>
              <a:t>no one standard use case for historical data persistence</a:t>
            </a:r>
            <a:r>
              <a:rPr lang="en-US" dirty="0"/>
              <a:t>.</a:t>
            </a:r>
          </a:p>
          <a:p>
            <a:endParaRPr lang="en-US" dirty="0"/>
          </a:p>
          <a:p>
            <a:r>
              <a:rPr lang="en-US" dirty="0"/>
              <a:t>Therefore, rather than overloading the Context Broker with the job of historical context data persistence, this role has been assigned to </a:t>
            </a:r>
            <a:r>
              <a:rPr lang="en-US" b="1" dirty="0"/>
              <a:t>separate, highly configurable components</a:t>
            </a:r>
            <a:r>
              <a:rPr lang="en-US" dirty="0"/>
              <a:t>.</a:t>
            </a:r>
          </a:p>
        </p:txBody>
      </p:sp>
    </p:spTree>
    <p:extLst>
      <p:ext uri="{BB962C8B-B14F-4D97-AF65-F5344CB8AC3E}">
        <p14:creationId xmlns:p14="http://schemas.microsoft.com/office/powerpoint/2010/main" val="74101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8076-0228-4C0A-93E9-CB5F18FD1CAC}"/>
              </a:ext>
            </a:extLst>
          </p:cNvPr>
          <p:cNvSpPr>
            <a:spLocks noGrp="1"/>
          </p:cNvSpPr>
          <p:nvPr>
            <p:ph type="title"/>
          </p:nvPr>
        </p:nvSpPr>
        <p:spPr/>
        <p:txBody>
          <a:bodyPr/>
          <a:lstStyle/>
          <a:p>
            <a:r>
              <a:rPr lang="en-US" b="1"/>
              <a:t>Data Persistence</a:t>
            </a:r>
          </a:p>
        </p:txBody>
      </p:sp>
      <p:sp>
        <p:nvSpPr>
          <p:cNvPr id="3" name="Content Placeholder 2">
            <a:extLst>
              <a:ext uri="{FF2B5EF4-FFF2-40B4-BE49-F238E27FC236}">
                <a16:creationId xmlns:a16="http://schemas.microsoft.com/office/drawing/2014/main" id="{D75BB073-9FF7-41D7-B7A3-504122D20D70}"/>
              </a:ext>
            </a:extLst>
          </p:cNvPr>
          <p:cNvSpPr>
            <a:spLocks noGrp="1"/>
          </p:cNvSpPr>
          <p:nvPr>
            <p:ph idx="1"/>
          </p:nvPr>
        </p:nvSpPr>
        <p:spPr/>
        <p:txBody>
          <a:bodyPr>
            <a:normAutofit lnSpcReduction="10000"/>
          </a:bodyPr>
          <a:lstStyle/>
          <a:p>
            <a:r>
              <a:rPr lang="en-US" dirty="0"/>
              <a:t>The </a:t>
            </a:r>
            <a:r>
              <a:rPr lang="en-US" b="1" dirty="0"/>
              <a:t>FIWARE Catalogue</a:t>
            </a:r>
            <a:r>
              <a:rPr lang="en-US" dirty="0"/>
              <a:t> contains two components to facilitate data persistence:</a:t>
            </a:r>
          </a:p>
          <a:p>
            <a:pPr lvl="1"/>
            <a:r>
              <a:rPr lang="en-US" b="1" dirty="0"/>
              <a:t>Cygnus</a:t>
            </a:r>
            <a:r>
              <a:rPr lang="en-US" dirty="0"/>
              <a:t> – based on </a:t>
            </a:r>
            <a:r>
              <a:rPr lang="en-US" b="1" dirty="0"/>
              <a:t>Apache Flume</a:t>
            </a:r>
          </a:p>
          <a:p>
            <a:pPr lvl="1"/>
            <a:r>
              <a:rPr lang="en-US" b="1" dirty="0"/>
              <a:t>Draco</a:t>
            </a:r>
            <a:r>
              <a:rPr lang="en-US" dirty="0"/>
              <a:t> – based on </a:t>
            </a:r>
            <a:r>
              <a:rPr lang="en-US" b="1" dirty="0"/>
              <a:t>Apache NIFI</a:t>
            </a:r>
          </a:p>
          <a:p>
            <a:endParaRPr lang="en-US" dirty="0"/>
          </a:p>
          <a:p>
            <a:r>
              <a:rPr lang="en-US" b="1" dirty="0"/>
              <a:t>Cygnus</a:t>
            </a:r>
            <a:r>
              <a:rPr lang="en-US" dirty="0"/>
              <a:t> is the </a:t>
            </a:r>
            <a:r>
              <a:rPr lang="en-US" b="1" dirty="0"/>
              <a:t>older</a:t>
            </a:r>
            <a:r>
              <a:rPr lang="en-US" dirty="0"/>
              <a:t> and </a:t>
            </a:r>
            <a:r>
              <a:rPr lang="en-US" b="1" dirty="0"/>
              <a:t>more mature</a:t>
            </a:r>
            <a:r>
              <a:rPr lang="en-US" dirty="0"/>
              <a:t> data persistence component within the FIWARE Catalogue.</a:t>
            </a:r>
          </a:p>
          <a:p>
            <a:endParaRPr lang="en-US" dirty="0"/>
          </a:p>
          <a:p>
            <a:r>
              <a:rPr lang="en-US" b="1" dirty="0"/>
              <a:t>Draco</a:t>
            </a:r>
            <a:r>
              <a:rPr lang="en-US" dirty="0"/>
              <a:t> offers a </a:t>
            </a:r>
            <a:r>
              <a:rPr lang="en-US" b="1" dirty="0"/>
              <a:t>graphical interface</a:t>
            </a:r>
            <a:r>
              <a:rPr lang="en-US" dirty="0"/>
              <a:t> to set up and monitor the procedure.</a:t>
            </a:r>
          </a:p>
          <a:p>
            <a:endParaRPr lang="en-US" dirty="0"/>
          </a:p>
        </p:txBody>
      </p:sp>
    </p:spTree>
    <p:extLst>
      <p:ext uri="{BB962C8B-B14F-4D97-AF65-F5344CB8AC3E}">
        <p14:creationId xmlns:p14="http://schemas.microsoft.com/office/powerpoint/2010/main" val="385294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A6451BA-8CC3-4D36-A16B-53AA23893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298" y="108284"/>
            <a:ext cx="7225404" cy="6641432"/>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https://github.com/FIWARE/tutorials.Historic-Context-Flume</a:t>
            </a:r>
            <a:endParaRPr lang="en-US" sz="1200" dirty="0"/>
          </a:p>
        </p:txBody>
      </p:sp>
    </p:spTree>
    <p:extLst>
      <p:ext uri="{BB962C8B-B14F-4D97-AF65-F5344CB8AC3E}">
        <p14:creationId xmlns:p14="http://schemas.microsoft.com/office/powerpoint/2010/main" val="94364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B3D0077-24DC-4BB2-90E3-8E699CFA4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68" y="108284"/>
            <a:ext cx="7222263" cy="6638544"/>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https://github.com/FIWARE/tutorials.Historic-Context-NIFI</a:t>
            </a:r>
            <a:endParaRPr lang="en-US" sz="1200" dirty="0"/>
          </a:p>
        </p:txBody>
      </p:sp>
    </p:spTree>
    <p:extLst>
      <p:ext uri="{BB962C8B-B14F-4D97-AF65-F5344CB8AC3E}">
        <p14:creationId xmlns:p14="http://schemas.microsoft.com/office/powerpoint/2010/main" val="864930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B615-4BBC-428E-ADE1-6EE9E833E904}"/>
              </a:ext>
            </a:extLst>
          </p:cNvPr>
          <p:cNvSpPr>
            <a:spLocks noGrp="1"/>
          </p:cNvSpPr>
          <p:nvPr>
            <p:ph type="title"/>
          </p:nvPr>
        </p:nvSpPr>
        <p:spPr/>
        <p:txBody>
          <a:bodyPr/>
          <a:lstStyle/>
          <a:p>
            <a:r>
              <a:rPr lang="en-US" b="1" dirty="0"/>
              <a:t>Short Term History</a:t>
            </a:r>
          </a:p>
        </p:txBody>
      </p:sp>
      <p:sp>
        <p:nvSpPr>
          <p:cNvPr id="3" name="Content Placeholder 2">
            <a:extLst>
              <a:ext uri="{FF2B5EF4-FFF2-40B4-BE49-F238E27FC236}">
                <a16:creationId xmlns:a16="http://schemas.microsoft.com/office/drawing/2014/main" id="{89FC501E-9F40-4CE2-8470-7DE7B168671F}"/>
              </a:ext>
            </a:extLst>
          </p:cNvPr>
          <p:cNvSpPr>
            <a:spLocks noGrp="1"/>
          </p:cNvSpPr>
          <p:nvPr>
            <p:ph idx="1"/>
          </p:nvPr>
        </p:nvSpPr>
        <p:spPr/>
        <p:txBody>
          <a:bodyPr/>
          <a:lstStyle/>
          <a:p>
            <a:r>
              <a:rPr lang="en-US" b="1" dirty="0"/>
              <a:t>Historical context data</a:t>
            </a:r>
            <a:r>
              <a:rPr lang="en-US" dirty="0"/>
              <a:t> can be persisted to a database creating a </a:t>
            </a:r>
            <a:r>
              <a:rPr lang="en-US" b="1" dirty="0"/>
              <a:t>series of data points</a:t>
            </a:r>
            <a:r>
              <a:rPr lang="en-US" dirty="0"/>
              <a:t>.</a:t>
            </a:r>
          </a:p>
          <a:p>
            <a:endParaRPr lang="en-US" dirty="0"/>
          </a:p>
          <a:p>
            <a:r>
              <a:rPr lang="en-US" dirty="0"/>
              <a:t>Each time-stamped data point represents the state of context entities </a:t>
            </a:r>
            <a:r>
              <a:rPr lang="en-US" b="1" dirty="0"/>
              <a:t>at a given moment in time</a:t>
            </a:r>
            <a:r>
              <a:rPr lang="en-US" dirty="0"/>
              <a:t>.</a:t>
            </a:r>
          </a:p>
          <a:p>
            <a:endParaRPr lang="en-US" dirty="0"/>
          </a:p>
          <a:p>
            <a:r>
              <a:rPr lang="en-US" dirty="0"/>
              <a:t>The individual data points are relatively meaningless on their own.</a:t>
            </a:r>
            <a:br>
              <a:rPr lang="en-US" dirty="0"/>
            </a:br>
            <a:r>
              <a:rPr lang="en-US" dirty="0"/>
              <a:t>It is only through </a:t>
            </a:r>
            <a:r>
              <a:rPr lang="en-US" b="1" dirty="0"/>
              <a:t>combining</a:t>
            </a:r>
            <a:r>
              <a:rPr lang="en-US" dirty="0"/>
              <a:t> a series of data points that </a:t>
            </a:r>
            <a:r>
              <a:rPr lang="en-US" b="1" dirty="0"/>
              <a:t>meaningful statistics</a:t>
            </a:r>
            <a:r>
              <a:rPr lang="en-US" dirty="0"/>
              <a:t> such as maxima, minima and trends can be observed.</a:t>
            </a:r>
          </a:p>
        </p:txBody>
      </p:sp>
    </p:spTree>
    <p:extLst>
      <p:ext uri="{BB962C8B-B14F-4D97-AF65-F5344CB8AC3E}">
        <p14:creationId xmlns:p14="http://schemas.microsoft.com/office/powerpoint/2010/main" val="1179875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BF2E-D833-48FA-ADA2-962A987D2C88}"/>
              </a:ext>
            </a:extLst>
          </p:cNvPr>
          <p:cNvSpPr>
            <a:spLocks noGrp="1"/>
          </p:cNvSpPr>
          <p:nvPr>
            <p:ph type="title"/>
          </p:nvPr>
        </p:nvSpPr>
        <p:spPr/>
        <p:txBody>
          <a:bodyPr/>
          <a:lstStyle/>
          <a:p>
            <a:r>
              <a:rPr lang="en-US" b="1" dirty="0"/>
              <a:t>Short Term History</a:t>
            </a:r>
            <a:endParaRPr lang="en-US" dirty="0"/>
          </a:p>
        </p:txBody>
      </p:sp>
      <p:sp>
        <p:nvSpPr>
          <p:cNvPr id="3" name="Content Placeholder 2">
            <a:extLst>
              <a:ext uri="{FF2B5EF4-FFF2-40B4-BE49-F238E27FC236}">
                <a16:creationId xmlns:a16="http://schemas.microsoft.com/office/drawing/2014/main" id="{E90EF660-5CC5-4C64-9E64-087199B4E4F5}"/>
              </a:ext>
            </a:extLst>
          </p:cNvPr>
          <p:cNvSpPr>
            <a:spLocks noGrp="1"/>
          </p:cNvSpPr>
          <p:nvPr>
            <p:ph idx="1"/>
          </p:nvPr>
        </p:nvSpPr>
        <p:spPr/>
        <p:txBody>
          <a:bodyPr>
            <a:normAutofit/>
          </a:bodyPr>
          <a:lstStyle/>
          <a:p>
            <a:r>
              <a:rPr lang="en-US" dirty="0"/>
              <a:t>The </a:t>
            </a:r>
            <a:r>
              <a:rPr lang="en-US" b="1" dirty="0"/>
              <a:t>FIWARE Catalogue</a:t>
            </a:r>
            <a:r>
              <a:rPr lang="en-US" dirty="0"/>
              <a:t> contains two components to deal with short term history:</a:t>
            </a:r>
          </a:p>
          <a:p>
            <a:pPr lvl="1"/>
            <a:r>
              <a:rPr lang="en-US" b="1" dirty="0"/>
              <a:t>STH-Comet</a:t>
            </a:r>
          </a:p>
          <a:p>
            <a:pPr lvl="1"/>
            <a:r>
              <a:rPr lang="en-US" b="1" dirty="0" err="1"/>
              <a:t>QuantumLeap</a:t>
            </a:r>
            <a:endParaRPr lang="en-US" b="1" dirty="0"/>
          </a:p>
          <a:p>
            <a:endParaRPr lang="en-US" dirty="0"/>
          </a:p>
          <a:p>
            <a:r>
              <a:rPr lang="en-US" dirty="0"/>
              <a:t>Each component places </a:t>
            </a:r>
            <a:r>
              <a:rPr lang="en-US" b="1" dirty="0"/>
              <a:t>buckets</a:t>
            </a:r>
            <a:r>
              <a:rPr lang="en-US" dirty="0"/>
              <a:t> of time-series data into a database and offers retrieval via an API.</a:t>
            </a:r>
          </a:p>
          <a:p>
            <a:endParaRPr lang="en-US" dirty="0"/>
          </a:p>
          <a:p>
            <a:r>
              <a:rPr lang="en-US" dirty="0"/>
              <a:t>Results can be displayed using </a:t>
            </a:r>
            <a:r>
              <a:rPr lang="en-US" b="1" dirty="0"/>
              <a:t>graphing tools</a:t>
            </a:r>
            <a:r>
              <a:rPr lang="en-US" dirty="0"/>
              <a:t>, such </a:t>
            </a:r>
            <a:r>
              <a:rPr lang="en-US"/>
              <a:t>as Grafana.</a:t>
            </a:r>
            <a:endParaRPr lang="en-US" dirty="0"/>
          </a:p>
        </p:txBody>
      </p:sp>
    </p:spTree>
    <p:extLst>
      <p:ext uri="{BB962C8B-B14F-4D97-AF65-F5344CB8AC3E}">
        <p14:creationId xmlns:p14="http://schemas.microsoft.com/office/powerpoint/2010/main" val="1305343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7115B6D-60E5-4C31-B039-902808904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788" y="108284"/>
            <a:ext cx="6296424" cy="6641432"/>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https://github.com/FIWARE/tutorials.Short-Term-History/tree/NGSI-v2</a:t>
            </a:r>
            <a:endParaRPr lang="en-US" sz="1200" dirty="0"/>
          </a:p>
        </p:txBody>
      </p:sp>
    </p:spTree>
    <p:extLst>
      <p:ext uri="{BB962C8B-B14F-4D97-AF65-F5344CB8AC3E}">
        <p14:creationId xmlns:p14="http://schemas.microsoft.com/office/powerpoint/2010/main" val="2938136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A47D8626-50C1-43C6-A22F-899BA057C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270" y="124926"/>
            <a:ext cx="7421460" cy="6608148"/>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496386"/>
          </a:xfrm>
        </p:spPr>
        <p:txBody>
          <a:bodyPr>
            <a:normAutofit lnSpcReduction="10000"/>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https://github.com/FIWARE/tutorials.Time-Series-Data/tree/NGSI-v2</a:t>
            </a:r>
            <a:endParaRPr lang="en-US" sz="1200" dirty="0"/>
          </a:p>
        </p:txBody>
      </p:sp>
    </p:spTree>
    <p:extLst>
      <p:ext uri="{BB962C8B-B14F-4D97-AF65-F5344CB8AC3E}">
        <p14:creationId xmlns:p14="http://schemas.microsoft.com/office/powerpoint/2010/main" val="3696032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853223CD-6110-4ED9-88E5-29C377B3C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364038"/>
          </a:xfrm>
        </p:spPr>
        <p:txBody>
          <a:bodyPr>
            <a:normAutofit/>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3"/>
              </a:rPr>
              <a:t>https://www.slideshare.net/FI-WARE/fiware-wednesday-webinars-fiware-overview</a:t>
            </a:r>
            <a:endParaRPr lang="en-US" sz="1200" dirty="0"/>
          </a:p>
        </p:txBody>
      </p:sp>
    </p:spTree>
    <p:extLst>
      <p:ext uri="{BB962C8B-B14F-4D97-AF65-F5344CB8AC3E}">
        <p14:creationId xmlns:p14="http://schemas.microsoft.com/office/powerpoint/2010/main" val="353159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1E530FFB-5319-4550-9C10-8FD69A755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29" y="407134"/>
            <a:ext cx="10407942" cy="6043732"/>
          </a:xfrm>
          <a:prstGeom prst="rect">
            <a:avLst/>
          </a:prstGeom>
        </p:spPr>
      </p:pic>
      <p:sp>
        <p:nvSpPr>
          <p:cNvPr id="8" name="TextBox 7">
            <a:extLst>
              <a:ext uri="{FF2B5EF4-FFF2-40B4-BE49-F238E27FC236}">
                <a16:creationId xmlns:a16="http://schemas.microsoft.com/office/drawing/2014/main" id="{8DBC2A3D-3674-4581-AE12-A53CF65A7E98}"/>
              </a:ext>
            </a:extLst>
          </p:cNvPr>
          <p:cNvSpPr txBox="1"/>
          <p:nvPr/>
        </p:nvSpPr>
        <p:spPr>
          <a:xfrm>
            <a:off x="774735" y="6450866"/>
            <a:ext cx="10642529" cy="276999"/>
          </a:xfrm>
          <a:prstGeom prst="rect">
            <a:avLst/>
          </a:prstGeom>
          <a:noFill/>
        </p:spPr>
        <p:txBody>
          <a:bodyPr wrap="none" rtlCol="0">
            <a:spAutoFit/>
          </a:bodyPr>
          <a:lstStyle/>
          <a:p>
            <a:r>
              <a:rPr lang="en-US" sz="1200" dirty="0"/>
              <a:t>Source: </a:t>
            </a:r>
            <a:r>
              <a:rPr lang="en-US" sz="1200" dirty="0">
                <a:hlinkClick r:id="rId3"/>
              </a:rPr>
              <a:t>https://ec.europa.eu/cefdigital/wiki/display/CEFDIGITAL/CB-BDTI+Webinars+Spring+2020?preview=/212239897/237371403/(20200423)(webinar-CB)(web).pdf</a:t>
            </a:r>
            <a:endParaRPr lang="en-US" sz="1200" dirty="0"/>
          </a:p>
        </p:txBody>
      </p:sp>
    </p:spTree>
    <p:extLst>
      <p:ext uri="{BB962C8B-B14F-4D97-AF65-F5344CB8AC3E}">
        <p14:creationId xmlns:p14="http://schemas.microsoft.com/office/powerpoint/2010/main" val="1827167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F8A4C-8F58-4AE0-BF2E-AB8972ECD5F7}"/>
              </a:ext>
            </a:extLst>
          </p:cNvPr>
          <p:cNvSpPr txBox="1"/>
          <p:nvPr/>
        </p:nvSpPr>
        <p:spPr>
          <a:xfrm>
            <a:off x="4282230" y="6343742"/>
            <a:ext cx="3627532" cy="276999"/>
          </a:xfrm>
          <a:prstGeom prst="rect">
            <a:avLst/>
          </a:prstGeom>
          <a:noFill/>
        </p:spPr>
        <p:txBody>
          <a:bodyPr wrap="none" rtlCol="0">
            <a:spAutoFit/>
          </a:bodyPr>
          <a:lstStyle/>
          <a:p>
            <a:r>
              <a:rPr lang="en-US" sz="1200" dirty="0"/>
              <a:t>Source: </a:t>
            </a:r>
            <a:r>
              <a:rPr lang="en-US" sz="1200" dirty="0">
                <a:hlinkClick r:id="rId2"/>
              </a:rPr>
              <a:t>https://www.fiware.org/about-us/smart-cities/</a:t>
            </a:r>
            <a:endParaRPr lang="en-US" sz="1200" dirty="0"/>
          </a:p>
        </p:txBody>
      </p:sp>
      <p:pic>
        <p:nvPicPr>
          <p:cNvPr id="3" name="Picture 2" descr="Timeline&#10;&#10;Description automatically generated with medium confidence">
            <a:extLst>
              <a:ext uri="{FF2B5EF4-FFF2-40B4-BE49-F238E27FC236}">
                <a16:creationId xmlns:a16="http://schemas.microsoft.com/office/drawing/2014/main" id="{119E5A77-3B31-8790-9E96-994D8AA94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469" y="237259"/>
            <a:ext cx="9615054" cy="6009408"/>
          </a:xfrm>
          <a:prstGeom prst="rect">
            <a:avLst/>
          </a:prstGeom>
        </p:spPr>
      </p:pic>
    </p:spTree>
    <p:extLst>
      <p:ext uri="{BB962C8B-B14F-4D97-AF65-F5344CB8AC3E}">
        <p14:creationId xmlns:p14="http://schemas.microsoft.com/office/powerpoint/2010/main" val="419449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8BCE573-CAED-40D1-ABB8-92E15327C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703421"/>
            <a:ext cx="11087100" cy="5451158"/>
          </a:xfrm>
          <a:prstGeom prst="rect">
            <a:avLst/>
          </a:prstGeom>
        </p:spPr>
      </p:pic>
      <p:sp>
        <p:nvSpPr>
          <p:cNvPr id="6" name="TextBox 5">
            <a:extLst>
              <a:ext uri="{FF2B5EF4-FFF2-40B4-BE49-F238E27FC236}">
                <a16:creationId xmlns:a16="http://schemas.microsoft.com/office/drawing/2014/main" id="{7729839D-DF37-499B-B7AB-4AE25B62952E}"/>
              </a:ext>
            </a:extLst>
          </p:cNvPr>
          <p:cNvSpPr txBox="1"/>
          <p:nvPr/>
        </p:nvSpPr>
        <p:spPr>
          <a:xfrm>
            <a:off x="2881369" y="6229350"/>
            <a:ext cx="6429261" cy="276999"/>
          </a:xfrm>
          <a:prstGeom prst="rect">
            <a:avLst/>
          </a:prstGeom>
          <a:noFill/>
        </p:spPr>
        <p:txBody>
          <a:bodyPr wrap="none" rtlCol="0">
            <a:spAutoFit/>
          </a:bodyPr>
          <a:lstStyle/>
          <a:p>
            <a:r>
              <a:rPr lang="en-US" sz="1200" dirty="0"/>
              <a:t>Source: </a:t>
            </a:r>
            <a:r>
              <a:rPr lang="en-US" sz="1200" dirty="0">
                <a:hlinkClick r:id="rId3"/>
              </a:rPr>
              <a:t>https://www.slideshare.net/FI-WARE</a:t>
            </a:r>
            <a:r>
              <a:rPr lang="en-US" sz="1200">
                <a:hlinkClick r:id="rId3"/>
              </a:rPr>
              <a:t>/fiware-global-summit-scale-up-for-a-real-smart-future</a:t>
            </a:r>
            <a:endParaRPr lang="en-US" sz="1200" dirty="0"/>
          </a:p>
        </p:txBody>
      </p:sp>
    </p:spTree>
    <p:extLst>
      <p:ext uri="{BB962C8B-B14F-4D97-AF65-F5344CB8AC3E}">
        <p14:creationId xmlns:p14="http://schemas.microsoft.com/office/powerpoint/2010/main" val="132228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EBF3-961B-4768-9A95-600BCA291AA0}"/>
              </a:ext>
            </a:extLst>
          </p:cNvPr>
          <p:cNvSpPr>
            <a:spLocks noGrp="1"/>
          </p:cNvSpPr>
          <p:nvPr>
            <p:ph type="title"/>
          </p:nvPr>
        </p:nvSpPr>
        <p:spPr/>
        <p:txBody>
          <a:bodyPr/>
          <a:lstStyle/>
          <a:p>
            <a:r>
              <a:rPr lang="en-US" b="1" dirty="0"/>
              <a:t>What is context data?</a:t>
            </a:r>
          </a:p>
        </p:txBody>
      </p:sp>
      <p:sp>
        <p:nvSpPr>
          <p:cNvPr id="3" name="Content Placeholder 2">
            <a:extLst>
              <a:ext uri="{FF2B5EF4-FFF2-40B4-BE49-F238E27FC236}">
                <a16:creationId xmlns:a16="http://schemas.microsoft.com/office/drawing/2014/main" id="{D1272287-0F03-42F0-8C63-36A5CB4133DB}"/>
              </a:ext>
            </a:extLst>
          </p:cNvPr>
          <p:cNvSpPr>
            <a:spLocks noGrp="1"/>
          </p:cNvSpPr>
          <p:nvPr>
            <p:ph idx="1"/>
          </p:nvPr>
        </p:nvSpPr>
        <p:spPr/>
        <p:txBody>
          <a:bodyPr>
            <a:normAutofit/>
          </a:bodyPr>
          <a:lstStyle/>
          <a:p>
            <a:r>
              <a:rPr lang="en-US" dirty="0"/>
              <a:t>An </a:t>
            </a:r>
            <a:r>
              <a:rPr lang="en-US" b="1" dirty="0"/>
              <a:t>entity</a:t>
            </a:r>
            <a:r>
              <a:rPr lang="en-US" dirty="0"/>
              <a:t> represents the state of a physical or conceptual object which exists in the real world.</a:t>
            </a:r>
          </a:p>
          <a:p>
            <a:endParaRPr lang="en-US" dirty="0"/>
          </a:p>
          <a:p>
            <a:r>
              <a:rPr lang="en-US" dirty="0"/>
              <a:t>The </a:t>
            </a:r>
            <a:r>
              <a:rPr lang="en-US" b="1" dirty="0"/>
              <a:t>context data</a:t>
            </a:r>
            <a:r>
              <a:rPr lang="en-US" dirty="0"/>
              <a:t> of that entity defines the state of that real-world object at a given moment in time.</a:t>
            </a:r>
          </a:p>
          <a:p>
            <a:endParaRPr lang="en-US" dirty="0"/>
          </a:p>
          <a:p>
            <a:r>
              <a:rPr lang="en-US" b="1" dirty="0"/>
              <a:t>Context data</a:t>
            </a:r>
            <a:r>
              <a:rPr lang="en-US" dirty="0"/>
              <a:t> describes what is going on, where, when, why…</a:t>
            </a:r>
          </a:p>
        </p:txBody>
      </p:sp>
    </p:spTree>
    <p:extLst>
      <p:ext uri="{BB962C8B-B14F-4D97-AF65-F5344CB8AC3E}">
        <p14:creationId xmlns:p14="http://schemas.microsoft.com/office/powerpoint/2010/main" val="298932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A8CCF-C59B-4BDE-B3D7-0AFD9EA67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862" y="542174"/>
            <a:ext cx="10458276" cy="5773652"/>
          </a:xfrm>
          <a:prstGeom prst="rect">
            <a:avLst/>
          </a:prstGeom>
        </p:spPr>
      </p:pic>
      <p:sp>
        <p:nvSpPr>
          <p:cNvPr id="6" name="TextBox 5">
            <a:extLst>
              <a:ext uri="{FF2B5EF4-FFF2-40B4-BE49-F238E27FC236}">
                <a16:creationId xmlns:a16="http://schemas.microsoft.com/office/drawing/2014/main" id="{CF64EC68-FA43-45EA-87F7-593895C0853B}"/>
              </a:ext>
            </a:extLst>
          </p:cNvPr>
          <p:cNvSpPr txBox="1"/>
          <p:nvPr/>
        </p:nvSpPr>
        <p:spPr>
          <a:xfrm>
            <a:off x="2552818" y="6375790"/>
            <a:ext cx="7086363" cy="276999"/>
          </a:xfrm>
          <a:prstGeom prst="rect">
            <a:avLst/>
          </a:prstGeom>
          <a:noFill/>
        </p:spPr>
        <p:txBody>
          <a:bodyPr wrap="none" rtlCol="0">
            <a:spAutoFit/>
          </a:bodyPr>
          <a:lstStyle/>
          <a:p>
            <a:r>
              <a:rPr lang="en-US" sz="1200" dirty="0"/>
              <a:t>Source: </a:t>
            </a:r>
            <a:r>
              <a:rPr lang="en-US" sz="1200" dirty="0">
                <a:hlinkClick r:id="rId3"/>
              </a:rPr>
              <a:t>https://www.slideshare.net/FI-WARE/fiware-wednesday-webinars-fiware-vision-and-value-proposition</a:t>
            </a:r>
            <a:endParaRPr lang="en-US" sz="1200" dirty="0"/>
          </a:p>
        </p:txBody>
      </p:sp>
    </p:spTree>
    <p:extLst>
      <p:ext uri="{BB962C8B-B14F-4D97-AF65-F5344CB8AC3E}">
        <p14:creationId xmlns:p14="http://schemas.microsoft.com/office/powerpoint/2010/main" val="3901449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CBCD-06BA-43CB-BE48-F0C648B16412}"/>
              </a:ext>
            </a:extLst>
          </p:cNvPr>
          <p:cNvSpPr>
            <a:spLocks noGrp="1"/>
          </p:cNvSpPr>
          <p:nvPr>
            <p:ph type="title"/>
          </p:nvPr>
        </p:nvSpPr>
        <p:spPr/>
        <p:txBody>
          <a:bodyPr/>
          <a:lstStyle/>
          <a:p>
            <a:r>
              <a:rPr lang="en-US" b="1" dirty="0"/>
              <a:t>What is FIWARE?</a:t>
            </a:r>
          </a:p>
        </p:txBody>
      </p:sp>
      <p:sp>
        <p:nvSpPr>
          <p:cNvPr id="3" name="Content Placeholder 2">
            <a:extLst>
              <a:ext uri="{FF2B5EF4-FFF2-40B4-BE49-F238E27FC236}">
                <a16:creationId xmlns:a16="http://schemas.microsoft.com/office/drawing/2014/main" id="{014D9DEC-486A-414C-A45A-ECF594C42245}"/>
              </a:ext>
            </a:extLst>
          </p:cNvPr>
          <p:cNvSpPr>
            <a:spLocks noGrp="1"/>
          </p:cNvSpPr>
          <p:nvPr>
            <p:ph idx="1"/>
          </p:nvPr>
        </p:nvSpPr>
        <p:spPr>
          <a:xfrm>
            <a:off x="838200" y="1825625"/>
            <a:ext cx="10515600" cy="4351338"/>
          </a:xfrm>
        </p:spPr>
        <p:txBody>
          <a:bodyPr>
            <a:normAutofit fontScale="85000" lnSpcReduction="20000"/>
          </a:bodyPr>
          <a:lstStyle/>
          <a:p>
            <a:r>
              <a:rPr lang="en-US" dirty="0"/>
              <a:t>An </a:t>
            </a:r>
            <a:r>
              <a:rPr lang="en-US" b="1" dirty="0"/>
              <a:t>open-source initiative</a:t>
            </a:r>
            <a:r>
              <a:rPr lang="en-US" dirty="0"/>
              <a:t> defining a </a:t>
            </a:r>
            <a:r>
              <a:rPr lang="en-US" b="1" dirty="0"/>
              <a:t>universal set of standards for context data management</a:t>
            </a:r>
            <a:r>
              <a:rPr lang="en-US" dirty="0"/>
              <a:t> which facilitate the development of smart solutions for different domains such as smart cities, smart industry, smart agrifood and smart energy.</a:t>
            </a:r>
          </a:p>
          <a:p>
            <a:pPr marL="0" indent="0">
              <a:buNone/>
            </a:pPr>
            <a:endParaRPr lang="en-US" dirty="0">
              <a:highlight>
                <a:srgbClr val="FFFF00"/>
              </a:highlight>
            </a:endParaRPr>
          </a:p>
          <a:p>
            <a:r>
              <a:rPr lang="en-US" dirty="0"/>
              <a:t>Provides a </a:t>
            </a:r>
            <a:r>
              <a:rPr lang="en-US" b="1" dirty="0"/>
              <a:t>framework</a:t>
            </a:r>
            <a:r>
              <a:rPr lang="en-US" dirty="0"/>
              <a:t> of open-source </a:t>
            </a:r>
            <a:r>
              <a:rPr lang="en-US" b="1" dirty="0"/>
              <a:t>platform components</a:t>
            </a:r>
            <a:r>
              <a:rPr lang="en-US" dirty="0"/>
              <a:t> and </a:t>
            </a:r>
            <a:r>
              <a:rPr lang="en-US" b="1" dirty="0"/>
              <a:t>standards</a:t>
            </a:r>
            <a:r>
              <a:rPr lang="en-US" dirty="0"/>
              <a:t> to access and manage heterogenous context information through </a:t>
            </a:r>
            <a:r>
              <a:rPr lang="en-US" b="1" dirty="0"/>
              <a:t>open APIs</a:t>
            </a:r>
            <a:r>
              <a:rPr lang="en-US" dirty="0"/>
              <a:t>.</a:t>
            </a:r>
          </a:p>
          <a:p>
            <a:endParaRPr lang="en-US" dirty="0"/>
          </a:p>
          <a:p>
            <a:r>
              <a:rPr lang="en-US" b="1" dirty="0"/>
              <a:t>Generic enablers</a:t>
            </a:r>
            <a:r>
              <a:rPr lang="en-US" dirty="0"/>
              <a:t> and solutions to provide </a:t>
            </a:r>
            <a:r>
              <a:rPr lang="en-US"/>
              <a:t>smart services, </a:t>
            </a:r>
            <a:r>
              <a:rPr lang="en-US" dirty="0"/>
              <a:t>with the </a:t>
            </a:r>
            <a:r>
              <a:rPr lang="en-US" b="1" dirty="0"/>
              <a:t>Context Broker</a:t>
            </a:r>
            <a:r>
              <a:rPr lang="en-US" dirty="0"/>
              <a:t> as the main component.</a:t>
            </a:r>
          </a:p>
          <a:p>
            <a:endParaRPr lang="en-US" dirty="0"/>
          </a:p>
          <a:p>
            <a:r>
              <a:rPr lang="en-US" dirty="0"/>
              <a:t>A </a:t>
            </a:r>
            <a:r>
              <a:rPr lang="en-US" b="1" dirty="0"/>
              <a:t>standard</a:t>
            </a:r>
            <a:r>
              <a:rPr lang="en-US" dirty="0"/>
              <a:t> for exchange of context information:</a:t>
            </a:r>
            <a:br>
              <a:rPr lang="en-US" dirty="0"/>
            </a:br>
            <a:r>
              <a:rPr lang="en-US" b="1" dirty="0"/>
              <a:t>NGSI</a:t>
            </a:r>
            <a:r>
              <a:rPr lang="en-US" dirty="0"/>
              <a:t> (Next Generation Service Interface)</a:t>
            </a:r>
          </a:p>
          <a:p>
            <a:endParaRPr lang="en-US" dirty="0"/>
          </a:p>
        </p:txBody>
      </p:sp>
    </p:spTree>
    <p:extLst>
      <p:ext uri="{BB962C8B-B14F-4D97-AF65-F5344CB8AC3E}">
        <p14:creationId xmlns:p14="http://schemas.microsoft.com/office/powerpoint/2010/main" val="3884375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28FBD-1E0C-4237-B5BE-F333E6AB2F56}"/>
              </a:ext>
            </a:extLst>
          </p:cNvPr>
          <p:cNvSpPr>
            <a:spLocks noGrp="1"/>
          </p:cNvSpPr>
          <p:nvPr>
            <p:ph idx="1"/>
          </p:nvPr>
        </p:nvSpPr>
        <p:spPr>
          <a:xfrm>
            <a:off x="838200" y="1253330"/>
            <a:ext cx="10515600" cy="5364038"/>
          </a:xfrm>
        </p:spPr>
        <p:txBody>
          <a:bodyPr>
            <a:normAutofit/>
          </a:bodyPr>
          <a:lstStyle/>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endParaRPr lang="en-US" sz="1200" dirty="0"/>
          </a:p>
          <a:p>
            <a:pPr marL="0" indent="0" algn="ctr">
              <a:buNone/>
            </a:pPr>
            <a:r>
              <a:rPr lang="en-US" sz="1200" dirty="0"/>
              <a:t>Source: </a:t>
            </a:r>
            <a:r>
              <a:rPr lang="en-US" sz="1200" dirty="0">
                <a:hlinkClick r:id="rId2"/>
              </a:rPr>
              <a:t>https://www.slideshare.net/FI-WARE/fiware-wednesday-webinars-core-context-management</a:t>
            </a:r>
            <a:endParaRPr lang="en-US" sz="1200" dirty="0"/>
          </a:p>
        </p:txBody>
      </p:sp>
      <p:pic>
        <p:nvPicPr>
          <p:cNvPr id="6" name="Picture 5" descr="A close up of text on a white background&#10;&#10;Description automatically generated">
            <a:extLst>
              <a:ext uri="{FF2B5EF4-FFF2-40B4-BE49-F238E27FC236}">
                <a16:creationId xmlns:a16="http://schemas.microsoft.com/office/drawing/2014/main" id="{C1CFF7FD-0DD6-4CFF-9112-7A40EFA8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07899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7E1F-4620-48C1-B36F-B495B02B086F}"/>
              </a:ext>
            </a:extLst>
          </p:cNvPr>
          <p:cNvSpPr>
            <a:spLocks noGrp="1"/>
          </p:cNvSpPr>
          <p:nvPr>
            <p:ph type="title"/>
          </p:nvPr>
        </p:nvSpPr>
        <p:spPr/>
        <p:txBody>
          <a:bodyPr/>
          <a:lstStyle/>
          <a:p>
            <a:r>
              <a:rPr lang="en-US" b="1" dirty="0"/>
              <a:t>Context Broker</a:t>
            </a:r>
            <a:endParaRPr lang="en-US" dirty="0"/>
          </a:p>
        </p:txBody>
      </p:sp>
      <p:sp>
        <p:nvSpPr>
          <p:cNvPr id="3" name="Content Placeholder 2">
            <a:extLst>
              <a:ext uri="{FF2B5EF4-FFF2-40B4-BE49-F238E27FC236}">
                <a16:creationId xmlns:a16="http://schemas.microsoft.com/office/drawing/2014/main" id="{D4ABD60A-E3DD-4835-97F0-D713838F23A0}"/>
              </a:ext>
            </a:extLst>
          </p:cNvPr>
          <p:cNvSpPr>
            <a:spLocks noGrp="1"/>
          </p:cNvSpPr>
          <p:nvPr>
            <p:ph idx="1"/>
          </p:nvPr>
        </p:nvSpPr>
        <p:spPr/>
        <p:txBody>
          <a:bodyPr>
            <a:noAutofit/>
          </a:bodyPr>
          <a:lstStyle/>
          <a:p>
            <a:r>
              <a:rPr lang="en-US" sz="2400" dirty="0"/>
              <a:t>The </a:t>
            </a:r>
            <a:r>
              <a:rPr lang="en-US" sz="2400" b="1" dirty="0"/>
              <a:t>Context Broker </a:t>
            </a:r>
            <a:r>
              <a:rPr lang="en-US" sz="2400" dirty="0"/>
              <a:t>is the </a:t>
            </a:r>
            <a:r>
              <a:rPr lang="en-US" sz="2400" b="1" dirty="0"/>
              <a:t>core</a:t>
            </a:r>
            <a:r>
              <a:rPr lang="en-US" sz="2400" dirty="0"/>
              <a:t> and </a:t>
            </a:r>
            <a:r>
              <a:rPr lang="en-US" sz="2400" b="1" dirty="0"/>
              <a:t>mandatory</a:t>
            </a:r>
            <a:r>
              <a:rPr lang="en-US" sz="2400" dirty="0"/>
              <a:t> component of any “</a:t>
            </a:r>
            <a:r>
              <a:rPr lang="en-US" sz="2400" b="1" dirty="0"/>
              <a:t>Powered by FIWARE</a:t>
            </a:r>
            <a:r>
              <a:rPr lang="en-US" sz="2400" dirty="0"/>
              <a:t>” platform or solution.</a:t>
            </a:r>
          </a:p>
          <a:p>
            <a:endParaRPr lang="el-GR" sz="2400" dirty="0"/>
          </a:p>
          <a:p>
            <a:r>
              <a:rPr lang="en-US" sz="2400" dirty="0"/>
              <a:t>Has been chosen as a </a:t>
            </a:r>
            <a:r>
              <a:rPr lang="en-US" sz="2400" b="1" dirty="0"/>
              <a:t>CEF (Connecting Europe Facility) Building Block</a:t>
            </a:r>
            <a:r>
              <a:rPr lang="en-US" sz="2400" dirty="0"/>
              <a:t> by all European member states.</a:t>
            </a:r>
            <a:br>
              <a:rPr lang="en-US" sz="2400" dirty="0"/>
            </a:br>
            <a:r>
              <a:rPr lang="en-US" sz="2400" dirty="0">
                <a:solidFill>
                  <a:schemeClr val="accent1"/>
                </a:solidFill>
                <a:hlinkClick r:id="rId2"/>
              </a:rPr>
              <a:t>https://ec.europa.eu/cefdigital/wiki/display/CEFDIGITAL/Context+Broker</a:t>
            </a:r>
            <a:endParaRPr lang="en-US" sz="2400" dirty="0">
              <a:solidFill>
                <a:schemeClr val="accent1"/>
              </a:solidFill>
            </a:endParaRPr>
          </a:p>
          <a:p>
            <a:endParaRPr lang="en-US" sz="2400" dirty="0"/>
          </a:p>
          <a:p>
            <a:r>
              <a:rPr lang="en-US" sz="2400" dirty="0"/>
              <a:t>It enables the system to perform </a:t>
            </a:r>
            <a:r>
              <a:rPr lang="en-US" sz="2400" b="1" dirty="0"/>
              <a:t>updates</a:t>
            </a:r>
            <a:r>
              <a:rPr lang="en-US" sz="2400" dirty="0"/>
              <a:t> and </a:t>
            </a:r>
            <a:r>
              <a:rPr lang="en-US" sz="2400" b="1" dirty="0"/>
              <a:t>access</a:t>
            </a:r>
            <a:r>
              <a:rPr lang="en-US" sz="2400" dirty="0"/>
              <a:t> the current state of the context.</a:t>
            </a:r>
          </a:p>
          <a:p>
            <a:endParaRPr lang="en-US" sz="2400" dirty="0"/>
          </a:p>
          <a:p>
            <a:r>
              <a:rPr lang="en-US" sz="2400" dirty="0"/>
              <a:t>Only holds the </a:t>
            </a:r>
            <a:r>
              <a:rPr lang="en-US" sz="2400" b="1" dirty="0"/>
              <a:t>current state</a:t>
            </a:r>
            <a:r>
              <a:rPr lang="en-US" sz="2400" dirty="0"/>
              <a:t> – it has </a:t>
            </a:r>
            <a:r>
              <a:rPr lang="en-US" sz="2400" b="1" dirty="0"/>
              <a:t>no memory</a:t>
            </a:r>
            <a:r>
              <a:rPr lang="en-US" sz="2400" dirty="0"/>
              <a:t>.</a:t>
            </a:r>
          </a:p>
        </p:txBody>
      </p:sp>
    </p:spTree>
    <p:extLst>
      <p:ext uri="{BB962C8B-B14F-4D97-AF65-F5344CB8AC3E}">
        <p14:creationId xmlns:p14="http://schemas.microsoft.com/office/powerpoint/2010/main" val="378214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14461</TotalTime>
  <Words>2754</Words>
  <Application>Microsoft Office PowerPoint</Application>
  <PresentationFormat>Widescreen</PresentationFormat>
  <Paragraphs>508</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Internet of Things</vt:lpstr>
      <vt:lpstr>Smart solutions</vt:lpstr>
      <vt:lpstr>Challenges</vt:lpstr>
      <vt:lpstr>PowerPoint Presentation</vt:lpstr>
      <vt:lpstr>What is context data?</vt:lpstr>
      <vt:lpstr>PowerPoint Presentation</vt:lpstr>
      <vt:lpstr>What is FIWARE?</vt:lpstr>
      <vt:lpstr>PowerPoint Presentation</vt:lpstr>
      <vt:lpstr>Context Broker</vt:lpstr>
      <vt:lpstr>NGSI API</vt:lpstr>
      <vt:lpstr>NGSI API Timeline</vt:lpstr>
      <vt:lpstr>NGSI v2</vt:lpstr>
      <vt:lpstr>NGSI v2 Example</vt:lpstr>
      <vt:lpstr>Linked Data</vt:lpstr>
      <vt:lpstr>Linked Data Example</vt:lpstr>
      <vt:lpstr>JSON-LD</vt:lpstr>
      <vt:lpstr>JSON-LD Example</vt:lpstr>
      <vt:lpstr>NGSI-LD</vt:lpstr>
      <vt:lpstr>NGSI-LD Data Model</vt:lpstr>
      <vt:lpstr>NGSI-LD Data Model</vt:lpstr>
      <vt:lpstr>PowerPoint Presentation</vt:lpstr>
      <vt:lpstr>Smart Data Models</vt:lpstr>
      <vt:lpstr>Core Context Management: Hello World!</vt:lpstr>
      <vt:lpstr>Context Providers</vt:lpstr>
      <vt:lpstr>Context Providers</vt:lpstr>
      <vt:lpstr>Subscriptions</vt:lpstr>
      <vt:lpstr>IoT Agents</vt:lpstr>
      <vt:lpstr>PowerPoint Presentation</vt:lpstr>
      <vt:lpstr>PowerPoint Presentation</vt:lpstr>
      <vt:lpstr>PowerPoint Presentation</vt:lpstr>
      <vt:lpstr>PowerPoint Presentation</vt:lpstr>
      <vt:lpstr>Data Persistence</vt:lpstr>
      <vt:lpstr>Data Persistence</vt:lpstr>
      <vt:lpstr>PowerPoint Presentation</vt:lpstr>
      <vt:lpstr>PowerPoint Presentation</vt:lpstr>
      <vt:lpstr>Short Term History</vt:lpstr>
      <vt:lpstr>Short Term History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Thanos</dc:creator>
  <cp:lastModifiedBy>ΠΑΝΑΓΙΩΤΙΔΗΣ ΑΘΑΝΑΣΙΟΣ</cp:lastModifiedBy>
  <cp:revision>692</cp:revision>
  <dcterms:created xsi:type="dcterms:W3CDTF">2019-12-16T17:58:14Z</dcterms:created>
  <dcterms:modified xsi:type="dcterms:W3CDTF">2023-03-28T13:03:23Z</dcterms:modified>
</cp:coreProperties>
</file>